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61" r:id="rId4"/>
    <p:sldId id="291" r:id="rId5"/>
    <p:sldId id="283" r:id="rId6"/>
    <p:sldId id="290" r:id="rId7"/>
    <p:sldId id="288" r:id="rId8"/>
    <p:sldId id="284" r:id="rId9"/>
    <p:sldId id="285" r:id="rId10"/>
    <p:sldId id="286" r:id="rId11"/>
    <p:sldId id="266" r:id="rId12"/>
    <p:sldId id="292" r:id="rId13"/>
    <p:sldId id="293" r:id="rId14"/>
    <p:sldId id="294" r:id="rId15"/>
  </p:sldIdLst>
  <p:sldSz cx="18288000" cy="10287000"/>
  <p:notesSz cx="9947275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BDD"/>
    <a:srgbClr val="F2FC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47" autoAdjust="0"/>
    <p:restoredTop sz="96512" autoAdjust="0"/>
  </p:normalViewPr>
  <p:slideViewPr>
    <p:cSldViewPr>
      <p:cViewPr varScale="1">
        <p:scale>
          <a:sx n="51" d="100"/>
          <a:sy n="51" d="100"/>
        </p:scale>
        <p:origin x="-456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539026-B307-49D9-AE2C-3124D05AD986}" type="doc">
      <dgm:prSet loTypeId="urn:microsoft.com/office/officeart/2005/8/layout/lProcess3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47BE8D15-20A4-4907-86B1-8E8A4E0EE4CC}">
      <dgm:prSet phldrT="[Текст]" custT="1"/>
      <dgm:spPr/>
      <dgm:t>
        <a:bodyPr/>
        <a:lstStyle/>
        <a:p>
          <a:r>
            <a:rPr lang="ru-RU" sz="3200" b="1" i="1" dirty="0" smtClean="0"/>
            <a:t>Актуальность</a:t>
          </a:r>
          <a:endParaRPr lang="ru-RU" sz="3200" b="1" i="1" dirty="0"/>
        </a:p>
      </dgm:t>
    </dgm:pt>
    <dgm:pt modelId="{D5087681-2482-4B1C-A7BE-4304F9E01F6A}" type="parTrans" cxnId="{F913AB23-E9F5-427E-9362-8A8AF81C6EEA}">
      <dgm:prSet/>
      <dgm:spPr/>
      <dgm:t>
        <a:bodyPr/>
        <a:lstStyle/>
        <a:p>
          <a:endParaRPr lang="ru-RU" sz="3200" b="1" i="1"/>
        </a:p>
      </dgm:t>
    </dgm:pt>
    <dgm:pt modelId="{EBB36325-6973-4002-BC17-E21D5366EAD6}" type="sibTrans" cxnId="{F913AB23-E9F5-427E-9362-8A8AF81C6EEA}">
      <dgm:prSet/>
      <dgm:spPr/>
      <dgm:t>
        <a:bodyPr/>
        <a:lstStyle/>
        <a:p>
          <a:endParaRPr lang="ru-RU" sz="3200" b="1" i="1"/>
        </a:p>
      </dgm:t>
    </dgm:pt>
    <dgm:pt modelId="{5800DC9F-78A6-4BF9-BA9F-039D416715E1}">
      <dgm:prSet phldrT="[Текст]" custT="1"/>
      <dgm:spPr/>
      <dgm:t>
        <a:bodyPr/>
        <a:lstStyle/>
        <a:p>
          <a:r>
            <a:rPr lang="ru-RU" sz="3200" b="1" i="1" dirty="0" smtClean="0"/>
            <a:t>Гибкость</a:t>
          </a:r>
          <a:endParaRPr lang="ru-RU" sz="3200" b="1" i="1" dirty="0"/>
        </a:p>
      </dgm:t>
    </dgm:pt>
    <dgm:pt modelId="{1C17C1F1-CEAF-427A-A3A7-AF1FA90C0859}" type="parTrans" cxnId="{B443DFC4-ADAE-4B3C-BD4A-1F4BC2994803}">
      <dgm:prSet/>
      <dgm:spPr/>
      <dgm:t>
        <a:bodyPr/>
        <a:lstStyle/>
        <a:p>
          <a:endParaRPr lang="ru-RU" sz="3200" b="1" i="1"/>
        </a:p>
      </dgm:t>
    </dgm:pt>
    <dgm:pt modelId="{A57F7FFE-C1FA-49C8-B37D-F1A1F3D050AA}" type="sibTrans" cxnId="{B443DFC4-ADAE-4B3C-BD4A-1F4BC2994803}">
      <dgm:prSet/>
      <dgm:spPr/>
      <dgm:t>
        <a:bodyPr/>
        <a:lstStyle/>
        <a:p>
          <a:endParaRPr lang="ru-RU" sz="3200" b="1" i="1"/>
        </a:p>
      </dgm:t>
    </dgm:pt>
    <dgm:pt modelId="{126A15C6-FD7F-49E5-98B2-E2FD6482A623}">
      <dgm:prSet custT="1"/>
      <dgm:spPr/>
      <dgm:t>
        <a:bodyPr/>
        <a:lstStyle/>
        <a:p>
          <a:r>
            <a:rPr lang="ru-RU" sz="3200" b="1" i="1" dirty="0" smtClean="0"/>
            <a:t>Надлежащее информационное обеспечение</a:t>
          </a:r>
          <a:endParaRPr lang="ru-RU" sz="3200" b="1" i="1" dirty="0"/>
        </a:p>
      </dgm:t>
    </dgm:pt>
    <dgm:pt modelId="{BE131254-4966-4F10-A1B5-01E679F0E20E}" type="parTrans" cxnId="{464F2A30-1F1A-4E2B-88F1-2BEF7A9CDD5C}">
      <dgm:prSet/>
      <dgm:spPr/>
      <dgm:t>
        <a:bodyPr/>
        <a:lstStyle/>
        <a:p>
          <a:endParaRPr lang="ru-RU" sz="3200" b="1" i="1"/>
        </a:p>
      </dgm:t>
    </dgm:pt>
    <dgm:pt modelId="{B8F42E6D-AAD6-4739-953B-325BB9331D99}" type="sibTrans" cxnId="{464F2A30-1F1A-4E2B-88F1-2BEF7A9CDD5C}">
      <dgm:prSet/>
      <dgm:spPr/>
      <dgm:t>
        <a:bodyPr/>
        <a:lstStyle/>
        <a:p>
          <a:endParaRPr lang="ru-RU" sz="3200" b="1" i="1"/>
        </a:p>
      </dgm:t>
    </dgm:pt>
    <dgm:pt modelId="{DE4198BA-76C0-4CE6-B919-F29486C0D669}">
      <dgm:prSet custT="1"/>
      <dgm:spPr/>
      <dgm:t>
        <a:bodyPr/>
        <a:lstStyle/>
        <a:p>
          <a:r>
            <a:rPr lang="ru-RU" sz="3200" b="1" i="1" dirty="0" smtClean="0"/>
            <a:t>Своевременность</a:t>
          </a:r>
          <a:endParaRPr lang="ru-RU" sz="3200" b="1" i="1" dirty="0"/>
        </a:p>
      </dgm:t>
    </dgm:pt>
    <dgm:pt modelId="{A7535C76-F306-44A2-B69D-23A0DED22BD7}" type="parTrans" cxnId="{E5154303-447E-4066-AFFA-FF0F28AEC960}">
      <dgm:prSet/>
      <dgm:spPr/>
      <dgm:t>
        <a:bodyPr/>
        <a:lstStyle/>
        <a:p>
          <a:endParaRPr lang="ru-RU" sz="3200" b="1" i="1"/>
        </a:p>
      </dgm:t>
    </dgm:pt>
    <dgm:pt modelId="{EE2B705F-3506-4B4B-AFB9-DEAF49C6463E}" type="sibTrans" cxnId="{E5154303-447E-4066-AFFA-FF0F28AEC960}">
      <dgm:prSet/>
      <dgm:spPr/>
      <dgm:t>
        <a:bodyPr/>
        <a:lstStyle/>
        <a:p>
          <a:endParaRPr lang="ru-RU" sz="3200" b="1" i="1"/>
        </a:p>
      </dgm:t>
    </dgm:pt>
    <dgm:pt modelId="{E9EBFF81-27D2-42B5-839D-63C76DFE2B07}" type="pres">
      <dgm:prSet presAssocID="{97539026-B307-49D9-AE2C-3124D05AD986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F41028D-3AAF-4DB1-BB18-248A05275E14}" type="pres">
      <dgm:prSet presAssocID="{126A15C6-FD7F-49E5-98B2-E2FD6482A623}" presName="horFlow" presStyleCnt="0"/>
      <dgm:spPr/>
    </dgm:pt>
    <dgm:pt modelId="{DF286C6D-5646-4901-BE4A-F1E5A7B79D58}" type="pres">
      <dgm:prSet presAssocID="{126A15C6-FD7F-49E5-98B2-E2FD6482A623}" presName="bigChev" presStyleLbl="node1" presStyleIdx="0" presStyleCnt="4" custScaleX="149223"/>
      <dgm:spPr/>
      <dgm:t>
        <a:bodyPr/>
        <a:lstStyle/>
        <a:p>
          <a:endParaRPr lang="ru-RU"/>
        </a:p>
      </dgm:t>
    </dgm:pt>
    <dgm:pt modelId="{DFE6BF15-E041-40A4-85FA-6907019F0690}" type="pres">
      <dgm:prSet presAssocID="{126A15C6-FD7F-49E5-98B2-E2FD6482A623}" presName="vSp" presStyleCnt="0"/>
      <dgm:spPr/>
    </dgm:pt>
    <dgm:pt modelId="{F1C46B2C-3A19-44FD-92F9-44D539156425}" type="pres">
      <dgm:prSet presAssocID="{47BE8D15-20A4-4907-86B1-8E8A4E0EE4CC}" presName="horFlow" presStyleCnt="0"/>
      <dgm:spPr/>
    </dgm:pt>
    <dgm:pt modelId="{24081EA7-AD6C-42F7-AB06-9EDAE4929E1B}" type="pres">
      <dgm:prSet presAssocID="{47BE8D15-20A4-4907-86B1-8E8A4E0EE4CC}" presName="bigChev" presStyleLbl="node1" presStyleIdx="1" presStyleCnt="4" custScaleX="149223"/>
      <dgm:spPr/>
      <dgm:t>
        <a:bodyPr/>
        <a:lstStyle/>
        <a:p>
          <a:endParaRPr lang="ru-RU"/>
        </a:p>
      </dgm:t>
    </dgm:pt>
    <dgm:pt modelId="{C8D88798-1E7B-4A25-A2AD-711488D9A3CA}" type="pres">
      <dgm:prSet presAssocID="{47BE8D15-20A4-4907-86B1-8E8A4E0EE4CC}" presName="vSp" presStyleCnt="0"/>
      <dgm:spPr/>
    </dgm:pt>
    <dgm:pt modelId="{9525812B-3D19-4CDE-ABE5-DD86A4E50357}" type="pres">
      <dgm:prSet presAssocID="{DE4198BA-76C0-4CE6-B919-F29486C0D669}" presName="horFlow" presStyleCnt="0"/>
      <dgm:spPr/>
    </dgm:pt>
    <dgm:pt modelId="{272646F9-0C26-4AED-A38E-DF01168157DE}" type="pres">
      <dgm:prSet presAssocID="{DE4198BA-76C0-4CE6-B919-F29486C0D669}" presName="bigChev" presStyleLbl="node1" presStyleIdx="2" presStyleCnt="4" custScaleX="152539"/>
      <dgm:spPr/>
      <dgm:t>
        <a:bodyPr/>
        <a:lstStyle/>
        <a:p>
          <a:endParaRPr lang="ru-RU"/>
        </a:p>
      </dgm:t>
    </dgm:pt>
    <dgm:pt modelId="{0263EA10-1048-4DC3-98C7-3E457F384868}" type="pres">
      <dgm:prSet presAssocID="{DE4198BA-76C0-4CE6-B919-F29486C0D669}" presName="vSp" presStyleCnt="0"/>
      <dgm:spPr/>
    </dgm:pt>
    <dgm:pt modelId="{14AFAF1A-8842-47B9-BBD0-8FE8A0523EC5}" type="pres">
      <dgm:prSet presAssocID="{5800DC9F-78A6-4BF9-BA9F-039D416715E1}" presName="horFlow" presStyleCnt="0"/>
      <dgm:spPr/>
    </dgm:pt>
    <dgm:pt modelId="{BD0E6FB5-AEAA-4401-98C6-F0DFE4F2D0C3}" type="pres">
      <dgm:prSet presAssocID="{5800DC9F-78A6-4BF9-BA9F-039D416715E1}" presName="bigChev" presStyleLbl="node1" presStyleIdx="3" presStyleCnt="4" custScaleX="155337"/>
      <dgm:spPr/>
      <dgm:t>
        <a:bodyPr/>
        <a:lstStyle/>
        <a:p>
          <a:endParaRPr lang="ru-RU"/>
        </a:p>
      </dgm:t>
    </dgm:pt>
  </dgm:ptLst>
  <dgm:cxnLst>
    <dgm:cxn modelId="{4077510C-DAE0-4157-9916-254C1B9E377F}" type="presOf" srcId="{126A15C6-FD7F-49E5-98B2-E2FD6482A623}" destId="{DF286C6D-5646-4901-BE4A-F1E5A7B79D58}" srcOrd="0" destOrd="0" presId="urn:microsoft.com/office/officeart/2005/8/layout/lProcess3"/>
    <dgm:cxn modelId="{B443DFC4-ADAE-4B3C-BD4A-1F4BC2994803}" srcId="{97539026-B307-49D9-AE2C-3124D05AD986}" destId="{5800DC9F-78A6-4BF9-BA9F-039D416715E1}" srcOrd="3" destOrd="0" parTransId="{1C17C1F1-CEAF-427A-A3A7-AF1FA90C0859}" sibTransId="{A57F7FFE-C1FA-49C8-B37D-F1A1F3D050AA}"/>
    <dgm:cxn modelId="{3DB18C15-A644-49CC-AF99-E553D3198FC0}" type="presOf" srcId="{DE4198BA-76C0-4CE6-B919-F29486C0D669}" destId="{272646F9-0C26-4AED-A38E-DF01168157DE}" srcOrd="0" destOrd="0" presId="urn:microsoft.com/office/officeart/2005/8/layout/lProcess3"/>
    <dgm:cxn modelId="{D713365D-B9E6-410B-890C-E2A89B5839A0}" type="presOf" srcId="{47BE8D15-20A4-4907-86B1-8E8A4E0EE4CC}" destId="{24081EA7-AD6C-42F7-AB06-9EDAE4929E1B}" srcOrd="0" destOrd="0" presId="urn:microsoft.com/office/officeart/2005/8/layout/lProcess3"/>
    <dgm:cxn modelId="{E5154303-447E-4066-AFFA-FF0F28AEC960}" srcId="{97539026-B307-49D9-AE2C-3124D05AD986}" destId="{DE4198BA-76C0-4CE6-B919-F29486C0D669}" srcOrd="2" destOrd="0" parTransId="{A7535C76-F306-44A2-B69D-23A0DED22BD7}" sibTransId="{EE2B705F-3506-4B4B-AFB9-DEAF49C6463E}"/>
    <dgm:cxn modelId="{AD76E10F-2BA1-4559-83EE-8C6648063E9A}" type="presOf" srcId="{5800DC9F-78A6-4BF9-BA9F-039D416715E1}" destId="{BD0E6FB5-AEAA-4401-98C6-F0DFE4F2D0C3}" srcOrd="0" destOrd="0" presId="urn:microsoft.com/office/officeart/2005/8/layout/lProcess3"/>
    <dgm:cxn modelId="{464F2A30-1F1A-4E2B-88F1-2BEF7A9CDD5C}" srcId="{97539026-B307-49D9-AE2C-3124D05AD986}" destId="{126A15C6-FD7F-49E5-98B2-E2FD6482A623}" srcOrd="0" destOrd="0" parTransId="{BE131254-4966-4F10-A1B5-01E679F0E20E}" sibTransId="{B8F42E6D-AAD6-4739-953B-325BB9331D99}"/>
    <dgm:cxn modelId="{F913AB23-E9F5-427E-9362-8A8AF81C6EEA}" srcId="{97539026-B307-49D9-AE2C-3124D05AD986}" destId="{47BE8D15-20A4-4907-86B1-8E8A4E0EE4CC}" srcOrd="1" destOrd="0" parTransId="{D5087681-2482-4B1C-A7BE-4304F9E01F6A}" sibTransId="{EBB36325-6973-4002-BC17-E21D5366EAD6}"/>
    <dgm:cxn modelId="{D5D97596-5EB3-4F69-8742-158AD360A10F}" type="presOf" srcId="{97539026-B307-49D9-AE2C-3124D05AD986}" destId="{E9EBFF81-27D2-42B5-839D-63C76DFE2B07}" srcOrd="0" destOrd="0" presId="urn:microsoft.com/office/officeart/2005/8/layout/lProcess3"/>
    <dgm:cxn modelId="{41ADB125-0509-4EAD-8930-58D1397DDBC6}" type="presParOf" srcId="{E9EBFF81-27D2-42B5-839D-63C76DFE2B07}" destId="{FF41028D-3AAF-4DB1-BB18-248A05275E14}" srcOrd="0" destOrd="0" presId="urn:microsoft.com/office/officeart/2005/8/layout/lProcess3"/>
    <dgm:cxn modelId="{C4F648CE-2AC3-43E7-903F-519D8B94040E}" type="presParOf" srcId="{FF41028D-3AAF-4DB1-BB18-248A05275E14}" destId="{DF286C6D-5646-4901-BE4A-F1E5A7B79D58}" srcOrd="0" destOrd="0" presId="urn:microsoft.com/office/officeart/2005/8/layout/lProcess3"/>
    <dgm:cxn modelId="{ECC1990D-086F-44DA-AF30-DFEF6E964056}" type="presParOf" srcId="{E9EBFF81-27D2-42B5-839D-63C76DFE2B07}" destId="{DFE6BF15-E041-40A4-85FA-6907019F0690}" srcOrd="1" destOrd="0" presId="urn:microsoft.com/office/officeart/2005/8/layout/lProcess3"/>
    <dgm:cxn modelId="{CFF61FE8-4F9B-48D5-8D82-33749900571D}" type="presParOf" srcId="{E9EBFF81-27D2-42B5-839D-63C76DFE2B07}" destId="{F1C46B2C-3A19-44FD-92F9-44D539156425}" srcOrd="2" destOrd="0" presId="urn:microsoft.com/office/officeart/2005/8/layout/lProcess3"/>
    <dgm:cxn modelId="{DB21B992-E32A-4421-9FCE-7D59B3AA41A3}" type="presParOf" srcId="{F1C46B2C-3A19-44FD-92F9-44D539156425}" destId="{24081EA7-AD6C-42F7-AB06-9EDAE4929E1B}" srcOrd="0" destOrd="0" presId="urn:microsoft.com/office/officeart/2005/8/layout/lProcess3"/>
    <dgm:cxn modelId="{D2A92B07-E320-4B85-A9C5-509437FE8985}" type="presParOf" srcId="{E9EBFF81-27D2-42B5-839D-63C76DFE2B07}" destId="{C8D88798-1E7B-4A25-A2AD-711488D9A3CA}" srcOrd="3" destOrd="0" presId="urn:microsoft.com/office/officeart/2005/8/layout/lProcess3"/>
    <dgm:cxn modelId="{30B9DB17-C78C-4CCA-99A8-005625EFC086}" type="presParOf" srcId="{E9EBFF81-27D2-42B5-839D-63C76DFE2B07}" destId="{9525812B-3D19-4CDE-ABE5-DD86A4E50357}" srcOrd="4" destOrd="0" presId="urn:microsoft.com/office/officeart/2005/8/layout/lProcess3"/>
    <dgm:cxn modelId="{2FAF988C-D7B1-4D7F-AEF5-459C785BCF9F}" type="presParOf" srcId="{9525812B-3D19-4CDE-ABE5-DD86A4E50357}" destId="{272646F9-0C26-4AED-A38E-DF01168157DE}" srcOrd="0" destOrd="0" presId="urn:microsoft.com/office/officeart/2005/8/layout/lProcess3"/>
    <dgm:cxn modelId="{B9D9AFFA-4FA7-42EC-852E-27DCFE43B0E7}" type="presParOf" srcId="{E9EBFF81-27D2-42B5-839D-63C76DFE2B07}" destId="{0263EA10-1048-4DC3-98C7-3E457F384868}" srcOrd="5" destOrd="0" presId="urn:microsoft.com/office/officeart/2005/8/layout/lProcess3"/>
    <dgm:cxn modelId="{0F450C55-A652-4564-A38C-E1A1BA1C0ECA}" type="presParOf" srcId="{E9EBFF81-27D2-42B5-839D-63C76DFE2B07}" destId="{14AFAF1A-8842-47B9-BBD0-8FE8A0523EC5}" srcOrd="6" destOrd="0" presId="urn:microsoft.com/office/officeart/2005/8/layout/lProcess3"/>
    <dgm:cxn modelId="{F7A6E969-D52D-4A0B-A53C-B4C830661F99}" type="presParOf" srcId="{14AFAF1A-8842-47B9-BBD0-8FE8A0523EC5}" destId="{BD0E6FB5-AEAA-4401-98C6-F0DFE4F2D0C3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6AE299-B1F8-4014-8B80-C1A1DA9AAABB}" type="doc">
      <dgm:prSet loTypeId="urn:microsoft.com/office/officeart/2005/8/layout/cycle2" loCatId="cycl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F4D14A6-1A40-4F81-85F9-25FB1877C2D0}">
      <dgm:prSet phldrT="[Текст]"/>
      <dgm:spPr/>
      <dgm:t>
        <a:bodyPr/>
        <a:lstStyle/>
        <a:p>
          <a:r>
            <a:rPr lang="ru-RU" dirty="0" smtClean="0">
              <a:solidFill>
                <a:schemeClr val="accent2">
                  <a:lumMod val="75000"/>
                </a:schemeClr>
              </a:solidFill>
            </a:rPr>
            <a:t>Опыт</a:t>
          </a:r>
          <a:endParaRPr lang="ru-RU" dirty="0">
            <a:solidFill>
              <a:schemeClr val="accent2">
                <a:lumMod val="75000"/>
              </a:schemeClr>
            </a:solidFill>
          </a:endParaRPr>
        </a:p>
      </dgm:t>
    </dgm:pt>
    <dgm:pt modelId="{D2250F71-8D54-418E-A465-3C78518DCD5E}" type="parTrans" cxnId="{F401879B-2ADD-4C94-A119-E292BB1D5B02}">
      <dgm:prSet/>
      <dgm:spPr/>
      <dgm:t>
        <a:bodyPr/>
        <a:lstStyle/>
        <a:p>
          <a:endParaRPr lang="ru-RU">
            <a:solidFill>
              <a:schemeClr val="accent2">
                <a:lumMod val="75000"/>
              </a:schemeClr>
            </a:solidFill>
          </a:endParaRPr>
        </a:p>
      </dgm:t>
    </dgm:pt>
    <dgm:pt modelId="{A0769B21-09E3-4C1C-900B-B8192064DFD6}" type="sibTrans" cxnId="{F401879B-2ADD-4C94-A119-E292BB1D5B02}">
      <dgm:prSet/>
      <dgm:spPr/>
      <dgm:t>
        <a:bodyPr/>
        <a:lstStyle/>
        <a:p>
          <a:endParaRPr lang="ru-RU">
            <a:solidFill>
              <a:schemeClr val="accent2">
                <a:lumMod val="75000"/>
              </a:schemeClr>
            </a:solidFill>
          </a:endParaRPr>
        </a:p>
      </dgm:t>
    </dgm:pt>
    <dgm:pt modelId="{157B1EF5-CAB6-4B93-8F69-5F96DA8324DF}">
      <dgm:prSet phldrT="[Текст]"/>
      <dgm:spPr/>
      <dgm:t>
        <a:bodyPr/>
        <a:lstStyle/>
        <a:p>
          <a:r>
            <a:rPr lang="ru-RU" dirty="0" smtClean="0">
              <a:solidFill>
                <a:schemeClr val="accent2">
                  <a:lumMod val="75000"/>
                </a:schemeClr>
              </a:solidFill>
            </a:rPr>
            <a:t>Анализ</a:t>
          </a:r>
          <a:endParaRPr lang="ru-RU" dirty="0">
            <a:solidFill>
              <a:schemeClr val="accent2">
                <a:lumMod val="75000"/>
              </a:schemeClr>
            </a:solidFill>
          </a:endParaRPr>
        </a:p>
      </dgm:t>
    </dgm:pt>
    <dgm:pt modelId="{966E0BEC-E3DB-4D5F-9AC5-B2BDC1B30E89}" type="parTrans" cxnId="{DD19B31C-4E3A-466C-91B8-F97901EFCBEA}">
      <dgm:prSet/>
      <dgm:spPr/>
      <dgm:t>
        <a:bodyPr/>
        <a:lstStyle/>
        <a:p>
          <a:endParaRPr lang="ru-RU">
            <a:solidFill>
              <a:schemeClr val="accent2">
                <a:lumMod val="75000"/>
              </a:schemeClr>
            </a:solidFill>
          </a:endParaRPr>
        </a:p>
      </dgm:t>
    </dgm:pt>
    <dgm:pt modelId="{3308370F-9D91-45A9-B0DE-322286EFC8BD}" type="sibTrans" cxnId="{DD19B31C-4E3A-466C-91B8-F97901EFCBEA}">
      <dgm:prSet/>
      <dgm:spPr/>
      <dgm:t>
        <a:bodyPr/>
        <a:lstStyle/>
        <a:p>
          <a:endParaRPr lang="ru-RU">
            <a:solidFill>
              <a:schemeClr val="accent2">
                <a:lumMod val="75000"/>
              </a:schemeClr>
            </a:solidFill>
          </a:endParaRPr>
        </a:p>
      </dgm:t>
    </dgm:pt>
    <dgm:pt modelId="{DCA4DB2B-66D7-4025-8B5B-FA6756D79808}">
      <dgm:prSet phldrT="[Текст]"/>
      <dgm:spPr/>
      <dgm:t>
        <a:bodyPr/>
        <a:lstStyle/>
        <a:p>
          <a:r>
            <a:rPr lang="ru-RU" dirty="0" smtClean="0">
              <a:solidFill>
                <a:schemeClr val="accent2">
                  <a:lumMod val="75000"/>
                </a:schemeClr>
              </a:solidFill>
            </a:rPr>
            <a:t>Обобщение</a:t>
          </a:r>
          <a:endParaRPr lang="ru-RU" dirty="0">
            <a:solidFill>
              <a:schemeClr val="accent2">
                <a:lumMod val="75000"/>
              </a:schemeClr>
            </a:solidFill>
          </a:endParaRPr>
        </a:p>
      </dgm:t>
    </dgm:pt>
    <dgm:pt modelId="{AE8A112F-7FE5-46EB-BBBF-20BFDCB49EE0}" type="parTrans" cxnId="{C24E2080-5E9D-44CB-AA70-F5F745D90930}">
      <dgm:prSet/>
      <dgm:spPr/>
      <dgm:t>
        <a:bodyPr/>
        <a:lstStyle/>
        <a:p>
          <a:endParaRPr lang="ru-RU">
            <a:solidFill>
              <a:schemeClr val="accent2">
                <a:lumMod val="75000"/>
              </a:schemeClr>
            </a:solidFill>
          </a:endParaRPr>
        </a:p>
      </dgm:t>
    </dgm:pt>
    <dgm:pt modelId="{0B17902C-E737-4D40-AC08-475664FA2303}" type="sibTrans" cxnId="{C24E2080-5E9D-44CB-AA70-F5F745D90930}">
      <dgm:prSet/>
      <dgm:spPr/>
      <dgm:t>
        <a:bodyPr/>
        <a:lstStyle/>
        <a:p>
          <a:endParaRPr lang="ru-RU">
            <a:solidFill>
              <a:schemeClr val="accent2">
                <a:lumMod val="75000"/>
              </a:schemeClr>
            </a:solidFill>
          </a:endParaRPr>
        </a:p>
      </dgm:t>
    </dgm:pt>
    <dgm:pt modelId="{923ADC38-EBD9-4114-8ED1-468A6AB2C962}">
      <dgm:prSet phldrT="[Текст]"/>
      <dgm:spPr/>
      <dgm:t>
        <a:bodyPr/>
        <a:lstStyle/>
        <a:p>
          <a:r>
            <a:rPr lang="ru-RU" dirty="0" smtClean="0">
              <a:solidFill>
                <a:schemeClr val="accent2">
                  <a:lumMod val="75000"/>
                </a:schemeClr>
              </a:solidFill>
            </a:rPr>
            <a:t>Практика</a:t>
          </a:r>
          <a:endParaRPr lang="ru-RU" dirty="0">
            <a:solidFill>
              <a:schemeClr val="accent2">
                <a:lumMod val="75000"/>
              </a:schemeClr>
            </a:solidFill>
          </a:endParaRPr>
        </a:p>
      </dgm:t>
    </dgm:pt>
    <dgm:pt modelId="{8A960108-4029-4445-8B1C-514137BD9816}" type="parTrans" cxnId="{4FF03611-760F-4AD9-813A-9A8446682347}">
      <dgm:prSet/>
      <dgm:spPr/>
      <dgm:t>
        <a:bodyPr/>
        <a:lstStyle/>
        <a:p>
          <a:endParaRPr lang="ru-RU">
            <a:solidFill>
              <a:schemeClr val="accent2">
                <a:lumMod val="75000"/>
              </a:schemeClr>
            </a:solidFill>
          </a:endParaRPr>
        </a:p>
      </dgm:t>
    </dgm:pt>
    <dgm:pt modelId="{2B3EFF8B-9F3E-4E90-8B8A-306608F1A422}" type="sibTrans" cxnId="{4FF03611-760F-4AD9-813A-9A8446682347}">
      <dgm:prSet/>
      <dgm:spPr/>
      <dgm:t>
        <a:bodyPr/>
        <a:lstStyle/>
        <a:p>
          <a:endParaRPr lang="ru-RU">
            <a:solidFill>
              <a:schemeClr val="accent2">
                <a:lumMod val="75000"/>
              </a:schemeClr>
            </a:solidFill>
          </a:endParaRPr>
        </a:p>
      </dgm:t>
    </dgm:pt>
    <dgm:pt modelId="{4FDACF68-5F1A-48DE-9F41-FB24B33D33D3}" type="pres">
      <dgm:prSet presAssocID="{436AE299-B1F8-4014-8B80-C1A1DA9AAAB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979BC3-0FAE-46CB-B3F3-212FD3F3CFE5}" type="pres">
      <dgm:prSet presAssocID="{6F4D14A6-1A40-4F81-85F9-25FB1877C2D0}" presName="node" presStyleLbl="node1" presStyleIdx="0" presStyleCnt="4" custRadScaleRad="90049" custRadScaleInc="21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38F3DE-4A51-4B73-A71A-51F52EE72015}" type="pres">
      <dgm:prSet presAssocID="{A0769B21-09E3-4C1C-900B-B8192064DFD6}" presName="sibTrans" presStyleLbl="sibTrans2D1" presStyleIdx="0" presStyleCnt="4"/>
      <dgm:spPr/>
      <dgm:t>
        <a:bodyPr/>
        <a:lstStyle/>
        <a:p>
          <a:endParaRPr lang="ru-RU"/>
        </a:p>
      </dgm:t>
    </dgm:pt>
    <dgm:pt modelId="{D8327958-B17C-4407-B155-DCDBC225EE60}" type="pres">
      <dgm:prSet presAssocID="{A0769B21-09E3-4C1C-900B-B8192064DFD6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EF583230-9FFC-4304-9FB6-659923755FCF}" type="pres">
      <dgm:prSet presAssocID="{157B1EF5-CAB6-4B93-8F69-5F96DA8324D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08C078-9871-4B92-862B-F27327568030}" type="pres">
      <dgm:prSet presAssocID="{3308370F-9D91-45A9-B0DE-322286EFC8BD}" presName="sibTrans" presStyleLbl="sibTrans2D1" presStyleIdx="1" presStyleCnt="4"/>
      <dgm:spPr/>
      <dgm:t>
        <a:bodyPr/>
        <a:lstStyle/>
        <a:p>
          <a:endParaRPr lang="ru-RU"/>
        </a:p>
      </dgm:t>
    </dgm:pt>
    <dgm:pt modelId="{9696D843-EDA1-4027-98FE-6E0921DB0098}" type="pres">
      <dgm:prSet presAssocID="{3308370F-9D91-45A9-B0DE-322286EFC8BD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5BEFE3EF-8818-45B7-B651-CFB51A05E951}" type="pres">
      <dgm:prSet presAssocID="{DCA4DB2B-66D7-4025-8B5B-FA6756D7980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BF58FE-3F22-430C-A85A-4F4705A48525}" type="pres">
      <dgm:prSet presAssocID="{0B17902C-E737-4D40-AC08-475664FA2303}" presName="sibTrans" presStyleLbl="sibTrans2D1" presStyleIdx="2" presStyleCnt="4"/>
      <dgm:spPr/>
      <dgm:t>
        <a:bodyPr/>
        <a:lstStyle/>
        <a:p>
          <a:endParaRPr lang="ru-RU"/>
        </a:p>
      </dgm:t>
    </dgm:pt>
    <dgm:pt modelId="{8C4BD4B2-D926-4247-832C-BEF7E46FCE2E}" type="pres">
      <dgm:prSet presAssocID="{0B17902C-E737-4D40-AC08-475664FA2303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BC53FA8F-90A6-4D7C-8353-CE69A49F9575}" type="pres">
      <dgm:prSet presAssocID="{923ADC38-EBD9-4114-8ED1-468A6AB2C96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0C2AEE-D7CD-4F69-90E7-5936F901C38C}" type="pres">
      <dgm:prSet presAssocID="{2B3EFF8B-9F3E-4E90-8B8A-306608F1A422}" presName="sibTrans" presStyleLbl="sibTrans2D1" presStyleIdx="3" presStyleCnt="4"/>
      <dgm:spPr/>
      <dgm:t>
        <a:bodyPr/>
        <a:lstStyle/>
        <a:p>
          <a:endParaRPr lang="ru-RU"/>
        </a:p>
      </dgm:t>
    </dgm:pt>
    <dgm:pt modelId="{991CCC32-24F2-4735-B7AB-2FC0668F11B3}" type="pres">
      <dgm:prSet presAssocID="{2B3EFF8B-9F3E-4E90-8B8A-306608F1A422}" presName="connectorText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2A75E881-9E48-42D8-8611-5DDFFA0835B9}" type="presOf" srcId="{436AE299-B1F8-4014-8B80-C1A1DA9AAABB}" destId="{4FDACF68-5F1A-48DE-9F41-FB24B33D33D3}" srcOrd="0" destOrd="0" presId="urn:microsoft.com/office/officeart/2005/8/layout/cycle2"/>
    <dgm:cxn modelId="{2829ADD9-2E8B-4184-8D01-0BC368A784CD}" type="presOf" srcId="{A0769B21-09E3-4C1C-900B-B8192064DFD6}" destId="{9538F3DE-4A51-4B73-A71A-51F52EE72015}" srcOrd="0" destOrd="0" presId="urn:microsoft.com/office/officeart/2005/8/layout/cycle2"/>
    <dgm:cxn modelId="{16A92776-CF00-45BD-9599-A17160A55AD2}" type="presOf" srcId="{157B1EF5-CAB6-4B93-8F69-5F96DA8324DF}" destId="{EF583230-9FFC-4304-9FB6-659923755FCF}" srcOrd="0" destOrd="0" presId="urn:microsoft.com/office/officeart/2005/8/layout/cycle2"/>
    <dgm:cxn modelId="{CA544D17-77BF-4F0F-85DC-F9B953425539}" type="presOf" srcId="{0B17902C-E737-4D40-AC08-475664FA2303}" destId="{61BF58FE-3F22-430C-A85A-4F4705A48525}" srcOrd="0" destOrd="0" presId="urn:microsoft.com/office/officeart/2005/8/layout/cycle2"/>
    <dgm:cxn modelId="{4FF03611-760F-4AD9-813A-9A8446682347}" srcId="{436AE299-B1F8-4014-8B80-C1A1DA9AAABB}" destId="{923ADC38-EBD9-4114-8ED1-468A6AB2C962}" srcOrd="3" destOrd="0" parTransId="{8A960108-4029-4445-8B1C-514137BD9816}" sibTransId="{2B3EFF8B-9F3E-4E90-8B8A-306608F1A422}"/>
    <dgm:cxn modelId="{58F0A008-08F5-46D7-A42E-35B0DD9546A8}" type="presOf" srcId="{3308370F-9D91-45A9-B0DE-322286EFC8BD}" destId="{5308C078-9871-4B92-862B-F27327568030}" srcOrd="0" destOrd="0" presId="urn:microsoft.com/office/officeart/2005/8/layout/cycle2"/>
    <dgm:cxn modelId="{F401879B-2ADD-4C94-A119-E292BB1D5B02}" srcId="{436AE299-B1F8-4014-8B80-C1A1DA9AAABB}" destId="{6F4D14A6-1A40-4F81-85F9-25FB1877C2D0}" srcOrd="0" destOrd="0" parTransId="{D2250F71-8D54-418E-A465-3C78518DCD5E}" sibTransId="{A0769B21-09E3-4C1C-900B-B8192064DFD6}"/>
    <dgm:cxn modelId="{96174D21-20E7-44F9-A112-CBD3794A8035}" type="presOf" srcId="{A0769B21-09E3-4C1C-900B-B8192064DFD6}" destId="{D8327958-B17C-4407-B155-DCDBC225EE60}" srcOrd="1" destOrd="0" presId="urn:microsoft.com/office/officeart/2005/8/layout/cycle2"/>
    <dgm:cxn modelId="{CC1D7F27-7DA6-4C99-9259-50996B5EE120}" type="presOf" srcId="{DCA4DB2B-66D7-4025-8B5B-FA6756D79808}" destId="{5BEFE3EF-8818-45B7-B651-CFB51A05E951}" srcOrd="0" destOrd="0" presId="urn:microsoft.com/office/officeart/2005/8/layout/cycle2"/>
    <dgm:cxn modelId="{DD19B31C-4E3A-466C-91B8-F97901EFCBEA}" srcId="{436AE299-B1F8-4014-8B80-C1A1DA9AAABB}" destId="{157B1EF5-CAB6-4B93-8F69-5F96DA8324DF}" srcOrd="1" destOrd="0" parTransId="{966E0BEC-E3DB-4D5F-9AC5-B2BDC1B30E89}" sibTransId="{3308370F-9D91-45A9-B0DE-322286EFC8BD}"/>
    <dgm:cxn modelId="{9081F55A-4C44-4960-B769-A36C42BDA1E1}" type="presOf" srcId="{6F4D14A6-1A40-4F81-85F9-25FB1877C2D0}" destId="{D7979BC3-0FAE-46CB-B3F3-212FD3F3CFE5}" srcOrd="0" destOrd="0" presId="urn:microsoft.com/office/officeart/2005/8/layout/cycle2"/>
    <dgm:cxn modelId="{8E14A225-9884-474B-966C-A8F5DBC6384D}" type="presOf" srcId="{0B17902C-E737-4D40-AC08-475664FA2303}" destId="{8C4BD4B2-D926-4247-832C-BEF7E46FCE2E}" srcOrd="1" destOrd="0" presId="urn:microsoft.com/office/officeart/2005/8/layout/cycle2"/>
    <dgm:cxn modelId="{D2AAB147-D4CB-4491-B34F-EF4C82695BCC}" type="presOf" srcId="{2B3EFF8B-9F3E-4E90-8B8A-306608F1A422}" destId="{991CCC32-24F2-4735-B7AB-2FC0668F11B3}" srcOrd="1" destOrd="0" presId="urn:microsoft.com/office/officeart/2005/8/layout/cycle2"/>
    <dgm:cxn modelId="{0DA0A357-B596-4F5C-81FE-AB950556B294}" type="presOf" srcId="{3308370F-9D91-45A9-B0DE-322286EFC8BD}" destId="{9696D843-EDA1-4027-98FE-6E0921DB0098}" srcOrd="1" destOrd="0" presId="urn:microsoft.com/office/officeart/2005/8/layout/cycle2"/>
    <dgm:cxn modelId="{3D7858AF-5355-491A-B194-DADF59AEEF06}" type="presOf" srcId="{2B3EFF8B-9F3E-4E90-8B8A-306608F1A422}" destId="{6B0C2AEE-D7CD-4F69-90E7-5936F901C38C}" srcOrd="0" destOrd="0" presId="urn:microsoft.com/office/officeart/2005/8/layout/cycle2"/>
    <dgm:cxn modelId="{28CCEFC8-CE7E-486C-B0B0-C97916C17902}" type="presOf" srcId="{923ADC38-EBD9-4114-8ED1-468A6AB2C962}" destId="{BC53FA8F-90A6-4D7C-8353-CE69A49F9575}" srcOrd="0" destOrd="0" presId="urn:microsoft.com/office/officeart/2005/8/layout/cycle2"/>
    <dgm:cxn modelId="{C24E2080-5E9D-44CB-AA70-F5F745D90930}" srcId="{436AE299-B1F8-4014-8B80-C1A1DA9AAABB}" destId="{DCA4DB2B-66D7-4025-8B5B-FA6756D79808}" srcOrd="2" destOrd="0" parTransId="{AE8A112F-7FE5-46EB-BBBF-20BFDCB49EE0}" sibTransId="{0B17902C-E737-4D40-AC08-475664FA2303}"/>
    <dgm:cxn modelId="{FC343B96-36D5-45AC-8649-4F6D650930C4}" type="presParOf" srcId="{4FDACF68-5F1A-48DE-9F41-FB24B33D33D3}" destId="{D7979BC3-0FAE-46CB-B3F3-212FD3F3CFE5}" srcOrd="0" destOrd="0" presId="urn:microsoft.com/office/officeart/2005/8/layout/cycle2"/>
    <dgm:cxn modelId="{18B16323-6B8D-4C67-9BAC-07FB3CEBB257}" type="presParOf" srcId="{4FDACF68-5F1A-48DE-9F41-FB24B33D33D3}" destId="{9538F3DE-4A51-4B73-A71A-51F52EE72015}" srcOrd="1" destOrd="0" presId="urn:microsoft.com/office/officeart/2005/8/layout/cycle2"/>
    <dgm:cxn modelId="{BF31AF0B-2358-41DD-8FDD-53A82FE68923}" type="presParOf" srcId="{9538F3DE-4A51-4B73-A71A-51F52EE72015}" destId="{D8327958-B17C-4407-B155-DCDBC225EE60}" srcOrd="0" destOrd="0" presId="urn:microsoft.com/office/officeart/2005/8/layout/cycle2"/>
    <dgm:cxn modelId="{A99E1733-0D4A-4461-9D27-B73FFBD01F8A}" type="presParOf" srcId="{4FDACF68-5F1A-48DE-9F41-FB24B33D33D3}" destId="{EF583230-9FFC-4304-9FB6-659923755FCF}" srcOrd="2" destOrd="0" presId="urn:microsoft.com/office/officeart/2005/8/layout/cycle2"/>
    <dgm:cxn modelId="{8C3A7CCB-A206-4CEF-9F72-78190D5FA78B}" type="presParOf" srcId="{4FDACF68-5F1A-48DE-9F41-FB24B33D33D3}" destId="{5308C078-9871-4B92-862B-F27327568030}" srcOrd="3" destOrd="0" presId="urn:microsoft.com/office/officeart/2005/8/layout/cycle2"/>
    <dgm:cxn modelId="{47D7B650-BA05-4ABF-9CC8-302141A1E921}" type="presParOf" srcId="{5308C078-9871-4B92-862B-F27327568030}" destId="{9696D843-EDA1-4027-98FE-6E0921DB0098}" srcOrd="0" destOrd="0" presId="urn:microsoft.com/office/officeart/2005/8/layout/cycle2"/>
    <dgm:cxn modelId="{73255688-99B1-4427-8B6B-1C82867CB617}" type="presParOf" srcId="{4FDACF68-5F1A-48DE-9F41-FB24B33D33D3}" destId="{5BEFE3EF-8818-45B7-B651-CFB51A05E951}" srcOrd="4" destOrd="0" presId="urn:microsoft.com/office/officeart/2005/8/layout/cycle2"/>
    <dgm:cxn modelId="{3EFFE5D3-386E-4ADC-B3BA-A440A6889FE3}" type="presParOf" srcId="{4FDACF68-5F1A-48DE-9F41-FB24B33D33D3}" destId="{61BF58FE-3F22-430C-A85A-4F4705A48525}" srcOrd="5" destOrd="0" presId="urn:microsoft.com/office/officeart/2005/8/layout/cycle2"/>
    <dgm:cxn modelId="{1ACFFA06-094F-4A20-9B16-70C5CF1EDE3C}" type="presParOf" srcId="{61BF58FE-3F22-430C-A85A-4F4705A48525}" destId="{8C4BD4B2-D926-4247-832C-BEF7E46FCE2E}" srcOrd="0" destOrd="0" presId="urn:microsoft.com/office/officeart/2005/8/layout/cycle2"/>
    <dgm:cxn modelId="{4A426164-506C-4D3B-A252-E8F857144F3D}" type="presParOf" srcId="{4FDACF68-5F1A-48DE-9F41-FB24B33D33D3}" destId="{BC53FA8F-90A6-4D7C-8353-CE69A49F9575}" srcOrd="6" destOrd="0" presId="urn:microsoft.com/office/officeart/2005/8/layout/cycle2"/>
    <dgm:cxn modelId="{9837CDCB-2E76-41BF-913E-4A8CDFAF4CD4}" type="presParOf" srcId="{4FDACF68-5F1A-48DE-9F41-FB24B33D33D3}" destId="{6B0C2AEE-D7CD-4F69-90E7-5936F901C38C}" srcOrd="7" destOrd="0" presId="urn:microsoft.com/office/officeart/2005/8/layout/cycle2"/>
    <dgm:cxn modelId="{D8A89D19-4D3A-40FD-AAFA-BE105DBA5188}" type="presParOf" srcId="{6B0C2AEE-D7CD-4F69-90E7-5936F901C38C}" destId="{991CCC32-24F2-4735-B7AB-2FC0668F11B3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286C6D-5646-4901-BE4A-F1E5A7B79D58}">
      <dsp:nvSpPr>
        <dsp:cNvPr id="0" name=""/>
        <dsp:cNvSpPr/>
      </dsp:nvSpPr>
      <dsp:spPr>
        <a:xfrm>
          <a:off x="2494919" y="492"/>
          <a:ext cx="6772283" cy="181534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i="1" kern="1200" dirty="0" smtClean="0"/>
            <a:t>Надлежащее информационное обеспечение</a:t>
          </a:r>
          <a:endParaRPr lang="ru-RU" sz="3200" b="1" i="1" kern="1200" dirty="0"/>
        </a:p>
      </dsp:txBody>
      <dsp:txXfrm>
        <a:off x="3402592" y="492"/>
        <a:ext cx="4956938" cy="1815345"/>
      </dsp:txXfrm>
    </dsp:sp>
    <dsp:sp modelId="{24081EA7-AD6C-42F7-AB06-9EDAE4929E1B}">
      <dsp:nvSpPr>
        <dsp:cNvPr id="0" name=""/>
        <dsp:cNvSpPr/>
      </dsp:nvSpPr>
      <dsp:spPr>
        <a:xfrm>
          <a:off x="2494919" y="2069986"/>
          <a:ext cx="6772283" cy="1815345"/>
        </a:xfrm>
        <a:prstGeom prst="chevron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i="1" kern="1200" dirty="0" smtClean="0"/>
            <a:t>Актуальность</a:t>
          </a:r>
          <a:endParaRPr lang="ru-RU" sz="3200" b="1" i="1" kern="1200" dirty="0"/>
        </a:p>
      </dsp:txBody>
      <dsp:txXfrm>
        <a:off x="3402592" y="2069986"/>
        <a:ext cx="4956938" cy="1815345"/>
      </dsp:txXfrm>
    </dsp:sp>
    <dsp:sp modelId="{272646F9-0C26-4AED-A38E-DF01168157DE}">
      <dsp:nvSpPr>
        <dsp:cNvPr id="0" name=""/>
        <dsp:cNvSpPr/>
      </dsp:nvSpPr>
      <dsp:spPr>
        <a:xfrm>
          <a:off x="2494919" y="4139480"/>
          <a:ext cx="6922775" cy="1815345"/>
        </a:xfrm>
        <a:prstGeom prst="chevron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i="1" kern="1200" dirty="0" smtClean="0"/>
            <a:t>Своевременность</a:t>
          </a:r>
          <a:endParaRPr lang="ru-RU" sz="3200" b="1" i="1" kern="1200" dirty="0"/>
        </a:p>
      </dsp:txBody>
      <dsp:txXfrm>
        <a:off x="3402592" y="4139480"/>
        <a:ext cx="5107430" cy="1815345"/>
      </dsp:txXfrm>
    </dsp:sp>
    <dsp:sp modelId="{BD0E6FB5-AEAA-4401-98C6-F0DFE4F2D0C3}">
      <dsp:nvSpPr>
        <dsp:cNvPr id="0" name=""/>
        <dsp:cNvSpPr/>
      </dsp:nvSpPr>
      <dsp:spPr>
        <a:xfrm>
          <a:off x="2494919" y="6208974"/>
          <a:ext cx="7049759" cy="1815345"/>
        </a:xfrm>
        <a:prstGeom prst="chevron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i="1" kern="1200" dirty="0" smtClean="0"/>
            <a:t>Гибкость</a:t>
          </a:r>
          <a:endParaRPr lang="ru-RU" sz="3200" b="1" i="1" kern="1200" dirty="0"/>
        </a:p>
      </dsp:txBody>
      <dsp:txXfrm>
        <a:off x="3402592" y="6208974"/>
        <a:ext cx="5234414" cy="18153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979BC3-0FAE-46CB-B3F3-212FD3F3CFE5}">
      <dsp:nvSpPr>
        <dsp:cNvPr id="0" name=""/>
        <dsp:cNvSpPr/>
      </dsp:nvSpPr>
      <dsp:spPr>
        <a:xfrm>
          <a:off x="5486408" y="302854"/>
          <a:ext cx="2836291" cy="283629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>
              <a:solidFill>
                <a:schemeClr val="accent2">
                  <a:lumMod val="75000"/>
                </a:schemeClr>
              </a:solidFill>
            </a:rPr>
            <a:t>Опыт</a:t>
          </a:r>
          <a:endParaRPr lang="ru-RU" sz="29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5901773" y="718219"/>
        <a:ext cx="2005561" cy="2005561"/>
      </dsp:txXfrm>
    </dsp:sp>
    <dsp:sp modelId="{9538F3DE-4A51-4B73-A71A-51F52EE72015}">
      <dsp:nvSpPr>
        <dsp:cNvPr id="0" name=""/>
        <dsp:cNvSpPr/>
      </dsp:nvSpPr>
      <dsp:spPr>
        <a:xfrm rot="2546566">
          <a:off x="8060830" y="2586067"/>
          <a:ext cx="626100" cy="95724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>
            <a:solidFill>
              <a:schemeClr val="accent2">
                <a:lumMod val="75000"/>
              </a:schemeClr>
            </a:solidFill>
          </a:endParaRPr>
        </a:p>
      </dsp:txBody>
      <dsp:txXfrm>
        <a:off x="8085440" y="2714138"/>
        <a:ext cx="438270" cy="574348"/>
      </dsp:txXfrm>
    </dsp:sp>
    <dsp:sp modelId="{EF583230-9FFC-4304-9FB6-659923755FCF}">
      <dsp:nvSpPr>
        <dsp:cNvPr id="0" name=""/>
        <dsp:cNvSpPr/>
      </dsp:nvSpPr>
      <dsp:spPr>
        <a:xfrm>
          <a:off x="8451213" y="3014154"/>
          <a:ext cx="2836291" cy="2836291"/>
        </a:xfrm>
        <a:prstGeom prst="ellipse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>
              <a:solidFill>
                <a:schemeClr val="accent2">
                  <a:lumMod val="75000"/>
                </a:schemeClr>
              </a:solidFill>
            </a:rPr>
            <a:t>Анализ</a:t>
          </a:r>
          <a:endParaRPr lang="ru-RU" sz="29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8866578" y="3429519"/>
        <a:ext cx="2005561" cy="2005561"/>
      </dsp:txXfrm>
    </dsp:sp>
    <dsp:sp modelId="{5308C078-9871-4B92-862B-F27327568030}">
      <dsp:nvSpPr>
        <dsp:cNvPr id="0" name=""/>
        <dsp:cNvSpPr/>
      </dsp:nvSpPr>
      <dsp:spPr>
        <a:xfrm rot="8100000">
          <a:off x="8001827" y="5444268"/>
          <a:ext cx="753878" cy="95724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>
            <a:solidFill>
              <a:schemeClr val="accent2">
                <a:lumMod val="75000"/>
              </a:schemeClr>
            </a:solidFill>
          </a:endParaRPr>
        </a:p>
      </dsp:txBody>
      <dsp:txXfrm rot="10800000">
        <a:off x="8194869" y="5555757"/>
        <a:ext cx="527715" cy="574348"/>
      </dsp:txXfrm>
    </dsp:sp>
    <dsp:sp modelId="{5BEFE3EF-8818-45B7-B651-CFB51A05E951}">
      <dsp:nvSpPr>
        <dsp:cNvPr id="0" name=""/>
        <dsp:cNvSpPr/>
      </dsp:nvSpPr>
      <dsp:spPr>
        <a:xfrm>
          <a:off x="5439854" y="6025513"/>
          <a:ext cx="2836291" cy="2836291"/>
        </a:xfrm>
        <a:prstGeom prst="ellipse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>
              <a:solidFill>
                <a:schemeClr val="accent2">
                  <a:lumMod val="75000"/>
                </a:schemeClr>
              </a:solidFill>
            </a:rPr>
            <a:t>Обобщение</a:t>
          </a:r>
          <a:endParaRPr lang="ru-RU" sz="29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5855219" y="6440878"/>
        <a:ext cx="2005561" cy="2005561"/>
      </dsp:txXfrm>
    </dsp:sp>
    <dsp:sp modelId="{61BF58FE-3F22-430C-A85A-4F4705A48525}">
      <dsp:nvSpPr>
        <dsp:cNvPr id="0" name=""/>
        <dsp:cNvSpPr/>
      </dsp:nvSpPr>
      <dsp:spPr>
        <a:xfrm rot="13500000">
          <a:off x="4990467" y="5474442"/>
          <a:ext cx="753878" cy="95724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>
            <a:solidFill>
              <a:schemeClr val="accent2">
                <a:lumMod val="75000"/>
              </a:schemeClr>
            </a:solidFill>
          </a:endParaRPr>
        </a:p>
      </dsp:txBody>
      <dsp:txXfrm rot="10800000">
        <a:off x="5183509" y="5745853"/>
        <a:ext cx="527715" cy="574348"/>
      </dsp:txXfrm>
    </dsp:sp>
    <dsp:sp modelId="{BC53FA8F-90A6-4D7C-8353-CE69A49F9575}">
      <dsp:nvSpPr>
        <dsp:cNvPr id="0" name=""/>
        <dsp:cNvSpPr/>
      </dsp:nvSpPr>
      <dsp:spPr>
        <a:xfrm>
          <a:off x="2428494" y="3014154"/>
          <a:ext cx="2836291" cy="2836291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>
              <a:solidFill>
                <a:schemeClr val="accent2">
                  <a:lumMod val="75000"/>
                </a:schemeClr>
              </a:solidFill>
            </a:rPr>
            <a:t>Практика</a:t>
          </a:r>
          <a:endParaRPr lang="ru-RU" sz="29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2843859" y="3429519"/>
        <a:ext cx="2005561" cy="2005561"/>
      </dsp:txXfrm>
    </dsp:sp>
    <dsp:sp modelId="{6B0C2AEE-D7CD-4F69-90E7-5936F901C38C}">
      <dsp:nvSpPr>
        <dsp:cNvPr id="0" name=""/>
        <dsp:cNvSpPr/>
      </dsp:nvSpPr>
      <dsp:spPr>
        <a:xfrm rot="19106292">
          <a:off x="5030176" y="2610470"/>
          <a:ext cx="662772" cy="95724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>
            <a:solidFill>
              <a:schemeClr val="accent2">
                <a:lumMod val="75000"/>
              </a:schemeClr>
            </a:solidFill>
          </a:endParaRPr>
        </a:p>
      </dsp:txBody>
      <dsp:txXfrm>
        <a:off x="5055205" y="2867875"/>
        <a:ext cx="463940" cy="5743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0486" cy="342900"/>
          </a:xfrm>
          <a:prstGeom prst="rect">
            <a:avLst/>
          </a:prstGeom>
        </p:spPr>
        <p:txBody>
          <a:bodyPr vert="horz" lIns="53776" tIns="26888" rIns="53776" bIns="26888" rtlCol="0"/>
          <a:lstStyle>
            <a:lvl1pPr algn="l">
              <a:defRPr sz="7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4199" y="0"/>
            <a:ext cx="4310486" cy="342900"/>
          </a:xfrm>
          <a:prstGeom prst="rect">
            <a:avLst/>
          </a:prstGeom>
        </p:spPr>
        <p:txBody>
          <a:bodyPr vert="horz" lIns="53776" tIns="26888" rIns="53776" bIns="26888" rtlCol="0"/>
          <a:lstStyle>
            <a:lvl1pPr algn="r">
              <a:defRPr sz="700"/>
            </a:lvl1pPr>
          </a:lstStyle>
          <a:p>
            <a:fld id="{1DCE2EE2-AB7C-4E19-B299-1C6E1658BD73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4042"/>
            <a:ext cx="4310486" cy="342900"/>
          </a:xfrm>
          <a:prstGeom prst="rect">
            <a:avLst/>
          </a:prstGeom>
        </p:spPr>
        <p:txBody>
          <a:bodyPr vert="horz" lIns="53776" tIns="26888" rIns="53776" bIns="26888" rtlCol="0" anchor="b"/>
          <a:lstStyle>
            <a:lvl1pPr algn="l">
              <a:defRPr sz="7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4199" y="6514042"/>
            <a:ext cx="4310486" cy="342900"/>
          </a:xfrm>
          <a:prstGeom prst="rect">
            <a:avLst/>
          </a:prstGeom>
        </p:spPr>
        <p:txBody>
          <a:bodyPr vert="horz" lIns="53776" tIns="26888" rIns="53776" bIns="26888" rtlCol="0" anchor="b"/>
          <a:lstStyle>
            <a:lvl1pPr algn="r">
              <a:defRPr sz="700"/>
            </a:lvl1pPr>
          </a:lstStyle>
          <a:p>
            <a:fld id="{BC663632-FE2F-4B97-9C16-5B50453B74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413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0063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4038" y="0"/>
            <a:ext cx="431165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0F0F0F-26B8-4AEB-BD38-D514FC2A61BF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5363" y="3257550"/>
            <a:ext cx="795655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4310063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4038" y="6513513"/>
            <a:ext cx="431165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CFEFD6-A39F-43B2-A008-FE9149E000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469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FEFD6-A39F-43B2-A008-FE9149E0008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4906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FEFD6-A39F-43B2-A008-FE9149E0008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6502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FEFD6-A39F-43B2-A008-FE9149E0008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5217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FEFD6-A39F-43B2-A008-FE9149E0008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9252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FEFD6-A39F-43B2-A008-FE9149E0008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2034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FEFD6-A39F-43B2-A008-FE9149E00088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94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Кто реализует ООП</a:t>
            </a:r>
            <a:r>
              <a:rPr lang="ru-RU" baseline="0" dirty="0" smtClean="0"/>
              <a:t> – воспитатели, муз, физ., </a:t>
            </a:r>
            <a:r>
              <a:rPr lang="ru-RU" baseline="0" dirty="0" err="1" smtClean="0"/>
              <a:t>пед</a:t>
            </a:r>
            <a:r>
              <a:rPr lang="ru-RU" baseline="0" dirty="0" smtClean="0"/>
              <a:t>-псих и если есть </a:t>
            </a:r>
            <a:r>
              <a:rPr lang="ru-RU" baseline="0" dirty="0" err="1" smtClean="0"/>
              <a:t>соц.педагог</a:t>
            </a:r>
            <a:r>
              <a:rPr lang="ru-RU" baseline="0" dirty="0" smtClean="0"/>
              <a:t>, кроме логопеда и дефектолога. Т.к. согласно законодательства лог и </a:t>
            </a:r>
            <a:r>
              <a:rPr lang="ru-RU" baseline="0" dirty="0" err="1" smtClean="0"/>
              <a:t>деф</a:t>
            </a:r>
            <a:r>
              <a:rPr lang="ru-RU" baseline="0" dirty="0" smtClean="0"/>
              <a:t> имеют жесткие рамки.</a:t>
            </a:r>
          </a:p>
          <a:p>
            <a:r>
              <a:rPr lang="ru-RU" baseline="0" dirty="0" smtClean="0"/>
              <a:t>Для правильной работы необходимо знать нормативные документы регламентирующие вашу работу. ФЗ, постановления, </a:t>
            </a:r>
            <a:r>
              <a:rPr lang="ru-RU" baseline="0" dirty="0" err="1" smtClean="0"/>
              <a:t>методич.рекомендации</a:t>
            </a:r>
            <a:endParaRPr lang="ru-RU" baseline="0" dirty="0" smtClean="0"/>
          </a:p>
          <a:p>
            <a:endParaRPr lang="ru-RU" baseline="0" dirty="0" smtClean="0"/>
          </a:p>
          <a:p>
            <a:r>
              <a:rPr lang="ru-RU" baseline="0" dirty="0" smtClean="0"/>
              <a:t>Актуальность За последнее десятилетие в силу ряда причин стремительно возрастает  процент детей с речевой патологией. Так, по данным ведущих невропатологов России,  перинатальные поражения головного мозга (родовая травма и асфиксия)  встречаются у 75-90% новорожденных.   Подобные отклонения так или иначе сказываются на последующем развитии и обучении ребенка. А его речь обычно страдает одной из первых, так как находится в прямой зависимости от созревания головного мозга.</a:t>
            </a:r>
          </a:p>
          <a:p>
            <a:r>
              <a:rPr lang="ru-RU" baseline="0" dirty="0" smtClean="0"/>
              <a:t>Примером системного нарушения речи, охватывающим все компоненты языковой системы, относящимся как к звуковой, так и смысловой сторонам речи, является тяжелое нарушения  речи (ТНР). </a:t>
            </a:r>
          </a:p>
          <a:p>
            <a:r>
              <a:rPr lang="ru-RU" baseline="0" dirty="0" smtClean="0"/>
              <a:t>Такие дети  интегрируются в детские сады в группы общеразвивающей направленности. </a:t>
            </a:r>
          </a:p>
          <a:p>
            <a:r>
              <a:rPr lang="ru-RU" dirty="0" smtClean="0"/>
              <a:t>ТНР - это стойкие специфические отклонения формирования всех компонентов речевой системы (лексического и грамматического строя речи, фонематических процессов, звукопроизношения, просодической организации речи), а также несовершенство коммуникативного поведения (Грибова О.Е., </a:t>
            </a:r>
            <a:r>
              <a:rPr lang="ru-RU" dirty="0" err="1" smtClean="0"/>
              <a:t>Батяева</a:t>
            </a:r>
            <a:r>
              <a:rPr lang="ru-RU" dirty="0" smtClean="0"/>
              <a:t> С.В.), отмечающихся у детей при сохранном слухе и нормальном интеллекте.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FEFD6-A39F-43B2-A008-FE9149E0008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304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Структура</a:t>
            </a:r>
            <a:r>
              <a:rPr lang="ru-RU" baseline="0" dirty="0" smtClean="0"/>
              <a:t> дефекта - </a:t>
            </a:r>
            <a:r>
              <a:rPr lang="ru-RU" dirty="0" smtClean="0"/>
              <a:t>Многие исследователи при изучении детей с данной речевой патологией отмечают особенности не только в их речевом развитии, но и в развитии основных высших психических функций (восприятие, внимание, память, мышление) и личности в целом (Б.М. </a:t>
            </a:r>
            <a:r>
              <a:rPr lang="ru-RU" dirty="0" err="1" smtClean="0"/>
              <a:t>Гриншпун</a:t>
            </a:r>
            <a:r>
              <a:rPr lang="ru-RU" dirty="0" smtClean="0"/>
              <a:t>, Г.В. </a:t>
            </a:r>
            <a:r>
              <a:rPr lang="ru-RU" dirty="0" err="1" smtClean="0"/>
              <a:t>Гуровец</a:t>
            </a:r>
            <a:r>
              <a:rPr lang="ru-RU" dirty="0" smtClean="0"/>
              <a:t>, С.И. Маевская, Е.М. </a:t>
            </a:r>
            <a:r>
              <a:rPr lang="ru-RU" dirty="0" err="1" smtClean="0"/>
              <a:t>Мастюкова</a:t>
            </a:r>
            <a:r>
              <a:rPr lang="ru-RU" dirty="0" smtClean="0"/>
              <a:t>, Е.Ф. </a:t>
            </a:r>
            <a:r>
              <a:rPr lang="ru-RU" dirty="0" err="1" smtClean="0"/>
              <a:t>Соботович</a:t>
            </a:r>
            <a:r>
              <a:rPr lang="ru-RU" dirty="0" smtClean="0"/>
              <a:t>, Л.С. Цветкова и др.). </a:t>
            </a:r>
          </a:p>
          <a:p>
            <a:r>
              <a:rPr lang="ru-RU" dirty="0" smtClean="0"/>
              <a:t>         Выраженные последствия органического поражения ЦНС отрицательно сказываются на темпе деятельности, работоспособности, присутствует общее снижение активности, </a:t>
            </a:r>
            <a:r>
              <a:rPr lang="ru-RU" dirty="0" err="1" smtClean="0"/>
              <a:t>некритичность</a:t>
            </a:r>
            <a:r>
              <a:rPr lang="ru-RU" dirty="0" smtClean="0"/>
              <a:t> к результатам своей деятельности, низкий уровень адаптационных возможностей. </a:t>
            </a:r>
          </a:p>
          <a:p>
            <a:r>
              <a:rPr lang="ru-RU" dirty="0" smtClean="0"/>
              <a:t>     Дети быстро утомляются, может появиться импульсивность или выраженная вялость, потеря интереса. У некоторых развиваются патологические качества личности, невротические черты характера: замкнутость, негативизм, неуверенность в себе, обидчивость, склонность к слезам. </a:t>
            </a:r>
          </a:p>
          <a:p>
            <a:endParaRPr lang="ru-RU" dirty="0" smtClean="0"/>
          </a:p>
          <a:p>
            <a:r>
              <a:rPr lang="ru-RU" dirty="0" smtClean="0"/>
              <a:t>3 группы детей с ТНР, в зависимости от степени нарушений в общении вследствие выраженности психологических наслоений</a:t>
            </a:r>
            <a:br>
              <a:rPr lang="ru-RU" dirty="0" smtClean="0"/>
            </a:br>
            <a:r>
              <a:rPr lang="ru-RU" dirty="0" smtClean="0"/>
              <a:t>(по </a:t>
            </a:r>
            <a:r>
              <a:rPr lang="ru-RU" dirty="0" err="1" smtClean="0"/>
              <a:t>И.В.Янченко</a:t>
            </a:r>
            <a:r>
              <a:rPr lang="ru-RU" dirty="0" smtClean="0"/>
              <a:t>)</a:t>
            </a:r>
          </a:p>
          <a:p>
            <a:r>
              <a:rPr lang="ru-RU" dirty="0" smtClean="0"/>
              <a:t>1 подгруппа детей –  дети без выраженных психологических наслоений (нарушение речи не влияло на процесс общения).</a:t>
            </a:r>
          </a:p>
          <a:p>
            <a:r>
              <a:rPr lang="ru-RU" dirty="0" smtClean="0"/>
              <a:t>2 подгруппа детей – дети с нарушением эмоционально-волевой сферы (что являлось причиной возбудимого, тормозного, тревожного типов поведения).      2 основных </a:t>
            </a:r>
            <a:r>
              <a:rPr lang="ru-RU" dirty="0" err="1" smtClean="0"/>
              <a:t>проявления:аффективная</a:t>
            </a:r>
            <a:r>
              <a:rPr lang="ru-RU" dirty="0" smtClean="0"/>
              <a:t> возбудимость и </a:t>
            </a:r>
            <a:r>
              <a:rPr lang="ru-RU" dirty="0" err="1" smtClean="0"/>
              <a:t>агрессивность;повышенная</a:t>
            </a:r>
            <a:r>
              <a:rPr lang="ru-RU" dirty="0" smtClean="0"/>
              <a:t> тревожность, замкнутость, нерешительность;</a:t>
            </a:r>
          </a:p>
          <a:p>
            <a:r>
              <a:rPr lang="ru-RU" dirty="0" smtClean="0"/>
              <a:t>3 подгруппа детей –  дети с нарушением поведения по аутистическому, </a:t>
            </a:r>
            <a:r>
              <a:rPr lang="ru-RU" dirty="0" err="1" smtClean="0"/>
              <a:t>истероидному</a:t>
            </a:r>
            <a:r>
              <a:rPr lang="ru-RU" dirty="0" smtClean="0"/>
              <a:t>, инфантильному типу, а также сложные формы поведения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FEFD6-A39F-43B2-A008-FE9149E0008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948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Дифференцированный подход в обучении  это: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• создание разнообразных условий обучения для различных образовательных учреждений, групп, с целью учета особенностей их контингента; </a:t>
            </a:r>
          </a:p>
          <a:p>
            <a:r>
              <a:rPr lang="ru-RU" dirty="0" smtClean="0"/>
              <a:t>• комплекс методических, психолого-педагогических, организационно-управленческих мероприятий, обеспечивающих обучение в гомогенных группах. </a:t>
            </a:r>
          </a:p>
          <a:p>
            <a:r>
              <a:rPr lang="ru-RU" dirty="0" smtClean="0"/>
              <a:t>      В условиях современного ДОУ “дифференцированное подход” – это создание наиболее благоприятных условий для развития личности воспитанника как индивидуальности.     </a:t>
            </a:r>
            <a:br>
              <a:rPr lang="ru-RU" dirty="0" smtClean="0"/>
            </a:br>
            <a:r>
              <a:rPr lang="ru-RU" dirty="0" smtClean="0"/>
              <a:t>         Отсюда следует: дифференцированное обучение – не цель, а средство развития индивидуальности.</a:t>
            </a:r>
          </a:p>
          <a:p>
            <a:r>
              <a:rPr lang="ru-RU" dirty="0" smtClean="0"/>
              <a:t>Дифференцированный подход имеет смысл как способ эффективной помощи ребенку в совершенствовании его личности. Он облегчает, упорядочивает воспитательную деятельность педагога, так как позволяет разрабатывать методы воспитания не только для каждого ребенка в отдельности (что практически невозможно, например, в условиях большой наполняемости групп и загруженности педагогов), а для “категорий” детей. </a:t>
            </a:r>
          </a:p>
          <a:p>
            <a:r>
              <a:rPr lang="ru-RU" dirty="0" smtClean="0"/>
              <a:t>В процессе дифференцированного подхода педагог изучает, анализирует, классифицирует различные качества личности и их проявлений у детей, выделяя наиболее общие, типичные черты, характерные для определенной группы воспитанников, и на этой основе определяет стратегию своего взаимодействия с группой и конкретные задачи воспитания, формы включения детей в общую деятельность и коллективные отношения.</a:t>
            </a:r>
          </a:p>
          <a:p>
            <a:r>
              <a:rPr lang="ru-RU" dirty="0" smtClean="0"/>
              <a:t>            При этом ребенок в меньшей степени чувствует себя объектом воспитания, так как основные воздействия педагога направлены на группу в целом, а не на него.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FEFD6-A39F-43B2-A008-FE9149E0008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948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FEFD6-A39F-43B2-A008-FE9149E0008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160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FEFD6-A39F-43B2-A008-FE9149E0008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3801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FEFD6-A39F-43B2-A008-FE9149E0008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135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FEFD6-A39F-43B2-A008-FE9149E0008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4749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FEFD6-A39F-43B2-A008-FE9149E0008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812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000" b="0" i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6100" b="0" i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000" b="0" i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FFA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11"/>
            <a:ext cx="5101590" cy="10283825"/>
          </a:xfrm>
          <a:custGeom>
            <a:avLst/>
            <a:gdLst/>
            <a:ahLst/>
            <a:cxnLst/>
            <a:rect l="l" t="t" r="r" b="b"/>
            <a:pathLst>
              <a:path w="5101590" h="10283825">
                <a:moveTo>
                  <a:pt x="5101183" y="2197366"/>
                </a:moveTo>
                <a:lnTo>
                  <a:pt x="5101133" y="2158593"/>
                </a:lnTo>
                <a:lnTo>
                  <a:pt x="5099697" y="2120442"/>
                </a:lnTo>
                <a:lnTo>
                  <a:pt x="5092776" y="2046008"/>
                </a:lnTo>
                <a:lnTo>
                  <a:pt x="5080622" y="1973999"/>
                </a:lnTo>
                <a:lnTo>
                  <a:pt x="5063439" y="1904365"/>
                </a:lnTo>
                <a:lnTo>
                  <a:pt x="5041392" y="1837029"/>
                </a:lnTo>
                <a:lnTo>
                  <a:pt x="5014684" y="1771967"/>
                </a:lnTo>
                <a:lnTo>
                  <a:pt x="4983505" y="1709089"/>
                </a:lnTo>
                <a:lnTo>
                  <a:pt x="4948034" y="1648345"/>
                </a:lnTo>
                <a:lnTo>
                  <a:pt x="4908486" y="1589684"/>
                </a:lnTo>
                <a:lnTo>
                  <a:pt x="4865040" y="1533042"/>
                </a:lnTo>
                <a:lnTo>
                  <a:pt x="4817884" y="1478368"/>
                </a:lnTo>
                <a:lnTo>
                  <a:pt x="4767199" y="1425587"/>
                </a:lnTo>
                <a:lnTo>
                  <a:pt x="4713186" y="1374660"/>
                </a:lnTo>
                <a:lnTo>
                  <a:pt x="4656048" y="1325511"/>
                </a:lnTo>
                <a:lnTo>
                  <a:pt x="4626356" y="1301584"/>
                </a:lnTo>
                <a:lnTo>
                  <a:pt x="4595952" y="1278089"/>
                </a:lnTo>
                <a:lnTo>
                  <a:pt x="4564862" y="1255014"/>
                </a:lnTo>
                <a:lnTo>
                  <a:pt x="4533100" y="1232331"/>
                </a:lnTo>
                <a:lnTo>
                  <a:pt x="4500702" y="1210068"/>
                </a:lnTo>
                <a:lnTo>
                  <a:pt x="4467682" y="1188199"/>
                </a:lnTo>
                <a:lnTo>
                  <a:pt x="4434065" y="1166710"/>
                </a:lnTo>
                <a:lnTo>
                  <a:pt x="4399889" y="1145603"/>
                </a:lnTo>
                <a:lnTo>
                  <a:pt x="4365155" y="1124877"/>
                </a:lnTo>
                <a:lnTo>
                  <a:pt x="4329912" y="1104506"/>
                </a:lnTo>
                <a:lnTo>
                  <a:pt x="4294162" y="1084503"/>
                </a:lnTo>
                <a:lnTo>
                  <a:pt x="4257929" y="1064844"/>
                </a:lnTo>
                <a:lnTo>
                  <a:pt x="4221251" y="1045540"/>
                </a:lnTo>
                <a:lnTo>
                  <a:pt x="4184154" y="1026566"/>
                </a:lnTo>
                <a:lnTo>
                  <a:pt x="4146639" y="1007922"/>
                </a:lnTo>
                <a:lnTo>
                  <a:pt x="4108754" y="989596"/>
                </a:lnTo>
                <a:lnTo>
                  <a:pt x="4070515" y="971588"/>
                </a:lnTo>
                <a:lnTo>
                  <a:pt x="4031932" y="953884"/>
                </a:lnTo>
                <a:lnTo>
                  <a:pt x="3993057" y="936485"/>
                </a:lnTo>
                <a:lnTo>
                  <a:pt x="3953878" y="919378"/>
                </a:lnTo>
                <a:lnTo>
                  <a:pt x="3914457" y="902563"/>
                </a:lnTo>
                <a:lnTo>
                  <a:pt x="3874782" y="886015"/>
                </a:lnTo>
                <a:lnTo>
                  <a:pt x="3834904" y="869746"/>
                </a:lnTo>
                <a:lnTo>
                  <a:pt x="3754602" y="837984"/>
                </a:lnTo>
                <a:lnTo>
                  <a:pt x="3673729" y="807212"/>
                </a:lnTo>
                <a:lnTo>
                  <a:pt x="3592487" y="777379"/>
                </a:lnTo>
                <a:lnTo>
                  <a:pt x="3470325" y="734263"/>
                </a:lnTo>
                <a:lnTo>
                  <a:pt x="3307905" y="679513"/>
                </a:lnTo>
                <a:lnTo>
                  <a:pt x="2657475" y="471246"/>
                </a:lnTo>
                <a:lnTo>
                  <a:pt x="2555100" y="436841"/>
                </a:lnTo>
                <a:lnTo>
                  <a:pt x="2489797" y="414032"/>
                </a:lnTo>
                <a:lnTo>
                  <a:pt x="2427071" y="391248"/>
                </a:lnTo>
                <a:lnTo>
                  <a:pt x="2367102" y="368439"/>
                </a:lnTo>
                <a:lnTo>
                  <a:pt x="2310104" y="345541"/>
                </a:lnTo>
                <a:lnTo>
                  <a:pt x="2256244" y="322503"/>
                </a:lnTo>
                <a:lnTo>
                  <a:pt x="2205723" y="299262"/>
                </a:lnTo>
                <a:lnTo>
                  <a:pt x="2158720" y="275755"/>
                </a:lnTo>
                <a:lnTo>
                  <a:pt x="2115451" y="251929"/>
                </a:lnTo>
                <a:lnTo>
                  <a:pt x="2076081" y="227723"/>
                </a:lnTo>
                <a:lnTo>
                  <a:pt x="2040813" y="203073"/>
                </a:lnTo>
                <a:lnTo>
                  <a:pt x="2009825" y="177939"/>
                </a:lnTo>
                <a:lnTo>
                  <a:pt x="1962886" y="136017"/>
                </a:lnTo>
                <a:lnTo>
                  <a:pt x="1916823" y="94094"/>
                </a:lnTo>
                <a:lnTo>
                  <a:pt x="1871624" y="52197"/>
                </a:lnTo>
                <a:lnTo>
                  <a:pt x="1827263" y="10312"/>
                </a:lnTo>
                <a:lnTo>
                  <a:pt x="1816531" y="0"/>
                </a:lnTo>
                <a:lnTo>
                  <a:pt x="0" y="0"/>
                </a:lnTo>
                <a:lnTo>
                  <a:pt x="0" y="3672141"/>
                </a:lnTo>
                <a:lnTo>
                  <a:pt x="3822" y="3674186"/>
                </a:lnTo>
                <a:lnTo>
                  <a:pt x="2032" y="10283634"/>
                </a:lnTo>
                <a:lnTo>
                  <a:pt x="5473" y="3675049"/>
                </a:lnTo>
                <a:lnTo>
                  <a:pt x="49885" y="3697719"/>
                </a:lnTo>
                <a:lnTo>
                  <a:pt x="95491" y="3720109"/>
                </a:lnTo>
                <a:lnTo>
                  <a:pt x="141452" y="3741801"/>
                </a:lnTo>
                <a:lnTo>
                  <a:pt x="187756" y="3762806"/>
                </a:lnTo>
                <a:lnTo>
                  <a:pt x="234416" y="3783114"/>
                </a:lnTo>
                <a:lnTo>
                  <a:pt x="281393" y="3802748"/>
                </a:lnTo>
                <a:lnTo>
                  <a:pt x="328701" y="3821684"/>
                </a:lnTo>
                <a:lnTo>
                  <a:pt x="376313" y="3839959"/>
                </a:lnTo>
                <a:lnTo>
                  <a:pt x="424218" y="3857548"/>
                </a:lnTo>
                <a:lnTo>
                  <a:pt x="472401" y="3874490"/>
                </a:lnTo>
                <a:lnTo>
                  <a:pt x="520865" y="3890759"/>
                </a:lnTo>
                <a:lnTo>
                  <a:pt x="569595" y="3906367"/>
                </a:lnTo>
                <a:lnTo>
                  <a:pt x="618566" y="3921328"/>
                </a:lnTo>
                <a:lnTo>
                  <a:pt x="667791" y="3935628"/>
                </a:lnTo>
                <a:lnTo>
                  <a:pt x="717232" y="3949306"/>
                </a:lnTo>
                <a:lnTo>
                  <a:pt x="766902" y="3962323"/>
                </a:lnTo>
                <a:lnTo>
                  <a:pt x="816775" y="3974719"/>
                </a:lnTo>
                <a:lnTo>
                  <a:pt x="866838" y="3986492"/>
                </a:lnTo>
                <a:lnTo>
                  <a:pt x="917092" y="3997629"/>
                </a:lnTo>
                <a:lnTo>
                  <a:pt x="967524" y="4008158"/>
                </a:lnTo>
                <a:lnTo>
                  <a:pt x="1018108" y="4018064"/>
                </a:lnTo>
                <a:lnTo>
                  <a:pt x="1068844" y="4027360"/>
                </a:lnTo>
                <a:lnTo>
                  <a:pt x="1119733" y="4036047"/>
                </a:lnTo>
                <a:lnTo>
                  <a:pt x="1170736" y="4044137"/>
                </a:lnTo>
                <a:lnTo>
                  <a:pt x="1221867" y="4051630"/>
                </a:lnTo>
                <a:lnTo>
                  <a:pt x="1273098" y="4058526"/>
                </a:lnTo>
                <a:lnTo>
                  <a:pt x="1324432" y="4064838"/>
                </a:lnTo>
                <a:lnTo>
                  <a:pt x="1375854" y="4070566"/>
                </a:lnTo>
                <a:lnTo>
                  <a:pt x="1427340" y="4075722"/>
                </a:lnTo>
                <a:lnTo>
                  <a:pt x="1478889" y="4080306"/>
                </a:lnTo>
                <a:lnTo>
                  <a:pt x="1530489" y="4084320"/>
                </a:lnTo>
                <a:lnTo>
                  <a:pt x="1582140" y="4087761"/>
                </a:lnTo>
                <a:lnTo>
                  <a:pt x="1633804" y="4090657"/>
                </a:lnTo>
                <a:lnTo>
                  <a:pt x="1685493" y="4092994"/>
                </a:lnTo>
                <a:lnTo>
                  <a:pt x="1737194" y="4094772"/>
                </a:lnTo>
                <a:lnTo>
                  <a:pt x="1788883" y="4096016"/>
                </a:lnTo>
                <a:lnTo>
                  <a:pt x="1840560" y="4096715"/>
                </a:lnTo>
                <a:lnTo>
                  <a:pt x="1892211" y="4096880"/>
                </a:lnTo>
                <a:lnTo>
                  <a:pt x="1943823" y="4096512"/>
                </a:lnTo>
                <a:lnTo>
                  <a:pt x="1995385" y="4095623"/>
                </a:lnTo>
                <a:lnTo>
                  <a:pt x="2046884" y="4094213"/>
                </a:lnTo>
                <a:lnTo>
                  <a:pt x="2098319" y="4092283"/>
                </a:lnTo>
                <a:lnTo>
                  <a:pt x="2149678" y="4089831"/>
                </a:lnTo>
                <a:lnTo>
                  <a:pt x="2200935" y="4086885"/>
                </a:lnTo>
                <a:lnTo>
                  <a:pt x="2252078" y="4083431"/>
                </a:lnTo>
                <a:lnTo>
                  <a:pt x="2258822" y="4082885"/>
                </a:lnTo>
                <a:lnTo>
                  <a:pt x="2361209" y="4154525"/>
                </a:lnTo>
                <a:lnTo>
                  <a:pt x="2414143" y="4186605"/>
                </a:lnTo>
                <a:lnTo>
                  <a:pt x="2434298" y="4213669"/>
                </a:lnTo>
                <a:lnTo>
                  <a:pt x="2488285" y="4246397"/>
                </a:lnTo>
                <a:lnTo>
                  <a:pt x="2508923" y="4273766"/>
                </a:lnTo>
                <a:lnTo>
                  <a:pt x="2563799" y="4307027"/>
                </a:lnTo>
                <a:lnTo>
                  <a:pt x="2584856" y="4334637"/>
                </a:lnTo>
                <a:lnTo>
                  <a:pt x="2612606" y="4351464"/>
                </a:lnTo>
                <a:lnTo>
                  <a:pt x="2633891" y="4379214"/>
                </a:lnTo>
                <a:lnTo>
                  <a:pt x="2661856" y="4396156"/>
                </a:lnTo>
                <a:lnTo>
                  <a:pt x="2704896" y="4451947"/>
                </a:lnTo>
                <a:lnTo>
                  <a:pt x="2733116" y="4469054"/>
                </a:lnTo>
                <a:lnTo>
                  <a:pt x="2820251" y="4581271"/>
                </a:lnTo>
                <a:lnTo>
                  <a:pt x="2848711" y="4598530"/>
                </a:lnTo>
                <a:lnTo>
                  <a:pt x="2980232" y="4767351"/>
                </a:lnTo>
                <a:lnTo>
                  <a:pt x="2995523" y="4806327"/>
                </a:lnTo>
                <a:lnTo>
                  <a:pt x="3060890" y="4890503"/>
                </a:lnTo>
                <a:lnTo>
                  <a:pt x="3075990" y="4929352"/>
                </a:lnTo>
                <a:lnTo>
                  <a:pt x="3119120" y="4985194"/>
                </a:lnTo>
                <a:lnTo>
                  <a:pt x="3133966" y="5023904"/>
                </a:lnTo>
                <a:lnTo>
                  <a:pt x="3155315" y="5051691"/>
                </a:lnTo>
                <a:lnTo>
                  <a:pt x="3169970" y="5090274"/>
                </a:lnTo>
                <a:lnTo>
                  <a:pt x="3191091" y="5117922"/>
                </a:lnTo>
                <a:lnTo>
                  <a:pt x="3205505" y="5156365"/>
                </a:lnTo>
                <a:lnTo>
                  <a:pt x="3226371" y="5183860"/>
                </a:lnTo>
                <a:lnTo>
                  <a:pt x="3268357" y="5298414"/>
                </a:lnTo>
                <a:lnTo>
                  <a:pt x="3328555" y="5438864"/>
                </a:lnTo>
                <a:lnTo>
                  <a:pt x="3354197" y="5513806"/>
                </a:lnTo>
                <a:lnTo>
                  <a:pt x="3378962" y="5588228"/>
                </a:lnTo>
                <a:lnTo>
                  <a:pt x="3391001" y="5625223"/>
                </a:lnTo>
                <a:lnTo>
                  <a:pt x="3396208" y="5672937"/>
                </a:lnTo>
                <a:lnTo>
                  <a:pt x="3419043" y="5746178"/>
                </a:lnTo>
                <a:lnTo>
                  <a:pt x="3430054" y="5782551"/>
                </a:lnTo>
                <a:lnTo>
                  <a:pt x="3434207" y="5829617"/>
                </a:lnTo>
                <a:lnTo>
                  <a:pt x="3444646" y="5865660"/>
                </a:lnTo>
                <a:lnTo>
                  <a:pt x="3448227" y="5912370"/>
                </a:lnTo>
                <a:lnTo>
                  <a:pt x="3458070" y="5948045"/>
                </a:lnTo>
                <a:lnTo>
                  <a:pt x="3461029" y="5994387"/>
                </a:lnTo>
                <a:lnTo>
                  <a:pt x="3470237" y="6029680"/>
                </a:lnTo>
                <a:lnTo>
                  <a:pt x="3472548" y="6075629"/>
                </a:lnTo>
                <a:lnTo>
                  <a:pt x="3474516" y="6121374"/>
                </a:lnTo>
                <a:lnTo>
                  <a:pt x="3482708" y="6156045"/>
                </a:lnTo>
                <a:lnTo>
                  <a:pt x="3483978" y="6201359"/>
                </a:lnTo>
                <a:lnTo>
                  <a:pt x="3484880" y="6246457"/>
                </a:lnTo>
                <a:lnTo>
                  <a:pt x="3485400" y="6291338"/>
                </a:lnTo>
                <a:lnTo>
                  <a:pt x="3485540" y="6335979"/>
                </a:lnTo>
                <a:lnTo>
                  <a:pt x="3485299" y="6380378"/>
                </a:lnTo>
                <a:lnTo>
                  <a:pt x="3484664" y="6424536"/>
                </a:lnTo>
                <a:lnTo>
                  <a:pt x="3483610" y="6468453"/>
                </a:lnTo>
                <a:lnTo>
                  <a:pt x="3482136" y="6512115"/>
                </a:lnTo>
                <a:lnTo>
                  <a:pt x="3480244" y="6555524"/>
                </a:lnTo>
                <a:lnTo>
                  <a:pt x="3477920" y="6598666"/>
                </a:lnTo>
                <a:lnTo>
                  <a:pt x="3468573" y="6652412"/>
                </a:lnTo>
                <a:lnTo>
                  <a:pt x="3465360" y="6695008"/>
                </a:lnTo>
                <a:lnTo>
                  <a:pt x="3461689" y="6737337"/>
                </a:lnTo>
                <a:lnTo>
                  <a:pt x="3450958" y="6790233"/>
                </a:lnTo>
                <a:lnTo>
                  <a:pt x="3446335" y="6831990"/>
                </a:lnTo>
                <a:lnTo>
                  <a:pt x="3434651" y="6884314"/>
                </a:lnTo>
                <a:lnTo>
                  <a:pt x="3429050" y="6925475"/>
                </a:lnTo>
                <a:lnTo>
                  <a:pt x="3416376" y="6977189"/>
                </a:lnTo>
                <a:lnTo>
                  <a:pt x="3403181" y="7028586"/>
                </a:lnTo>
                <a:lnTo>
                  <a:pt x="3396043" y="7068820"/>
                </a:lnTo>
                <a:lnTo>
                  <a:pt x="3381806" y="7119594"/>
                </a:lnTo>
                <a:lnTo>
                  <a:pt x="3367036" y="7170039"/>
                </a:lnTo>
                <a:lnTo>
                  <a:pt x="3351707" y="7220153"/>
                </a:lnTo>
                <a:lnTo>
                  <a:pt x="3335832" y="7269937"/>
                </a:lnTo>
                <a:lnTo>
                  <a:pt x="3319399" y="7319378"/>
                </a:lnTo>
                <a:lnTo>
                  <a:pt x="3302381" y="7368476"/>
                </a:lnTo>
                <a:lnTo>
                  <a:pt x="3284791" y="7417206"/>
                </a:lnTo>
                <a:lnTo>
                  <a:pt x="3266617" y="7465593"/>
                </a:lnTo>
                <a:lnTo>
                  <a:pt x="3247847" y="7513625"/>
                </a:lnTo>
                <a:lnTo>
                  <a:pt x="3228467" y="7561275"/>
                </a:lnTo>
                <a:lnTo>
                  <a:pt x="3201886" y="7619416"/>
                </a:lnTo>
                <a:lnTo>
                  <a:pt x="3181261" y="7666329"/>
                </a:lnTo>
                <a:lnTo>
                  <a:pt x="3160014" y="7712850"/>
                </a:lnTo>
                <a:lnTo>
                  <a:pt x="3131540" y="7769847"/>
                </a:lnTo>
                <a:lnTo>
                  <a:pt x="3109010" y="7815593"/>
                </a:lnTo>
                <a:lnTo>
                  <a:pt x="3079229" y="7871790"/>
                </a:lnTo>
                <a:lnTo>
                  <a:pt x="3055366" y="7916735"/>
                </a:lnTo>
                <a:lnTo>
                  <a:pt x="3024251" y="7972133"/>
                </a:lnTo>
                <a:lnTo>
                  <a:pt x="2992450" y="8027098"/>
                </a:lnTo>
                <a:lnTo>
                  <a:pt x="2959951" y="8081658"/>
                </a:lnTo>
                <a:lnTo>
                  <a:pt x="2933344" y="8124939"/>
                </a:lnTo>
                <a:lnTo>
                  <a:pt x="2899435" y="8178635"/>
                </a:lnTo>
                <a:lnTo>
                  <a:pt x="2864815" y="8231911"/>
                </a:lnTo>
                <a:lnTo>
                  <a:pt x="2829471" y="8284743"/>
                </a:lnTo>
                <a:lnTo>
                  <a:pt x="2793377" y="8337118"/>
                </a:lnTo>
                <a:lnTo>
                  <a:pt x="2756560" y="8389048"/>
                </a:lnTo>
                <a:lnTo>
                  <a:pt x="2712389" y="8451393"/>
                </a:lnTo>
                <a:lnTo>
                  <a:pt x="2674048" y="8502409"/>
                </a:lnTo>
                <a:lnTo>
                  <a:pt x="2634945" y="8552955"/>
                </a:lnTo>
                <a:lnTo>
                  <a:pt x="2595054" y="8603031"/>
                </a:lnTo>
                <a:lnTo>
                  <a:pt x="2547797" y="8663495"/>
                </a:lnTo>
                <a:lnTo>
                  <a:pt x="2506332" y="8712606"/>
                </a:lnTo>
                <a:lnTo>
                  <a:pt x="2473236" y="8751951"/>
                </a:lnTo>
                <a:lnTo>
                  <a:pt x="2440038" y="8791232"/>
                </a:lnTo>
                <a:lnTo>
                  <a:pt x="2406726" y="8830450"/>
                </a:lnTo>
                <a:lnTo>
                  <a:pt x="2366721" y="8880450"/>
                </a:lnTo>
                <a:lnTo>
                  <a:pt x="2333180" y="8919527"/>
                </a:lnTo>
                <a:lnTo>
                  <a:pt x="2299525" y="8958529"/>
                </a:lnTo>
                <a:lnTo>
                  <a:pt x="2265743" y="8997455"/>
                </a:lnTo>
                <a:lnTo>
                  <a:pt x="2231847" y="9036317"/>
                </a:lnTo>
                <a:lnTo>
                  <a:pt x="2197836" y="9075102"/>
                </a:lnTo>
                <a:lnTo>
                  <a:pt x="2163711" y="9113825"/>
                </a:lnTo>
                <a:lnTo>
                  <a:pt x="2129447" y="9152458"/>
                </a:lnTo>
                <a:lnTo>
                  <a:pt x="2095068" y="9191028"/>
                </a:lnTo>
                <a:lnTo>
                  <a:pt x="2060575" y="9229509"/>
                </a:lnTo>
                <a:lnTo>
                  <a:pt x="2025942" y="9267927"/>
                </a:lnTo>
                <a:lnTo>
                  <a:pt x="1991182" y="9306268"/>
                </a:lnTo>
                <a:lnTo>
                  <a:pt x="1956308" y="9344520"/>
                </a:lnTo>
                <a:lnTo>
                  <a:pt x="1921294" y="9382709"/>
                </a:lnTo>
                <a:lnTo>
                  <a:pt x="1886153" y="9420809"/>
                </a:lnTo>
                <a:lnTo>
                  <a:pt x="1850872" y="9458833"/>
                </a:lnTo>
                <a:lnTo>
                  <a:pt x="1815477" y="9496781"/>
                </a:lnTo>
                <a:lnTo>
                  <a:pt x="1779930" y="9534639"/>
                </a:lnTo>
                <a:lnTo>
                  <a:pt x="1744256" y="9572409"/>
                </a:lnTo>
                <a:lnTo>
                  <a:pt x="1708442" y="9610115"/>
                </a:lnTo>
                <a:lnTo>
                  <a:pt x="1672501" y="9647720"/>
                </a:lnTo>
                <a:lnTo>
                  <a:pt x="1636407" y="9685261"/>
                </a:lnTo>
                <a:lnTo>
                  <a:pt x="1600187" y="9722701"/>
                </a:lnTo>
                <a:lnTo>
                  <a:pt x="1563814" y="9760064"/>
                </a:lnTo>
                <a:lnTo>
                  <a:pt x="1527302" y="9797339"/>
                </a:lnTo>
                <a:lnTo>
                  <a:pt x="1490649" y="9834524"/>
                </a:lnTo>
                <a:lnTo>
                  <a:pt x="1460436" y="9860763"/>
                </a:lnTo>
                <a:lnTo>
                  <a:pt x="1423492" y="9897770"/>
                </a:lnTo>
                <a:lnTo>
                  <a:pt x="1386408" y="9934689"/>
                </a:lnTo>
                <a:lnTo>
                  <a:pt x="1349171" y="9971519"/>
                </a:lnTo>
                <a:lnTo>
                  <a:pt x="1311783" y="10008260"/>
                </a:lnTo>
                <a:lnTo>
                  <a:pt x="1274241" y="10044913"/>
                </a:lnTo>
                <a:lnTo>
                  <a:pt x="1236548" y="10081476"/>
                </a:lnTo>
                <a:lnTo>
                  <a:pt x="1198714" y="10117938"/>
                </a:lnTo>
                <a:lnTo>
                  <a:pt x="1167295" y="10143452"/>
                </a:lnTo>
                <a:lnTo>
                  <a:pt x="1129144" y="10179723"/>
                </a:lnTo>
                <a:lnTo>
                  <a:pt x="1090841" y="10215918"/>
                </a:lnTo>
                <a:lnTo>
                  <a:pt x="1052372" y="10251999"/>
                </a:lnTo>
                <a:lnTo>
                  <a:pt x="1021219" y="10277678"/>
                </a:lnTo>
                <a:lnTo>
                  <a:pt x="2032" y="10283634"/>
                </a:lnTo>
                <a:lnTo>
                  <a:pt x="1225016" y="10282403"/>
                </a:lnTo>
                <a:lnTo>
                  <a:pt x="1253502" y="10255110"/>
                </a:lnTo>
                <a:lnTo>
                  <a:pt x="1291590" y="10218788"/>
                </a:lnTo>
                <a:lnTo>
                  <a:pt x="1322959" y="10193249"/>
                </a:lnTo>
                <a:lnTo>
                  <a:pt x="1360754" y="10156761"/>
                </a:lnTo>
                <a:lnTo>
                  <a:pt x="1398397" y="10120173"/>
                </a:lnTo>
                <a:lnTo>
                  <a:pt x="1435900" y="10083508"/>
                </a:lnTo>
                <a:lnTo>
                  <a:pt x="1473263" y="10046741"/>
                </a:lnTo>
                <a:lnTo>
                  <a:pt x="1510474" y="10009899"/>
                </a:lnTo>
                <a:lnTo>
                  <a:pt x="1547545" y="9972967"/>
                </a:lnTo>
                <a:lnTo>
                  <a:pt x="1577898" y="9946805"/>
                </a:lnTo>
                <a:lnTo>
                  <a:pt x="1614690" y="9909708"/>
                </a:lnTo>
                <a:lnTo>
                  <a:pt x="1651342" y="9872510"/>
                </a:lnTo>
                <a:lnTo>
                  <a:pt x="1687842" y="9835236"/>
                </a:lnTo>
                <a:lnTo>
                  <a:pt x="1724228" y="9797885"/>
                </a:lnTo>
                <a:lnTo>
                  <a:pt x="1760461" y="9760445"/>
                </a:lnTo>
                <a:lnTo>
                  <a:pt x="1796567" y="9722929"/>
                </a:lnTo>
                <a:lnTo>
                  <a:pt x="1832533" y="9685325"/>
                </a:lnTo>
                <a:lnTo>
                  <a:pt x="1868373" y="9647644"/>
                </a:lnTo>
                <a:lnTo>
                  <a:pt x="1904072" y="9609887"/>
                </a:lnTo>
                <a:lnTo>
                  <a:pt x="1939645" y="9572041"/>
                </a:lnTo>
                <a:lnTo>
                  <a:pt x="1975091" y="9534119"/>
                </a:lnTo>
                <a:lnTo>
                  <a:pt x="2010410" y="9496120"/>
                </a:lnTo>
                <a:lnTo>
                  <a:pt x="2045601" y="9458058"/>
                </a:lnTo>
                <a:lnTo>
                  <a:pt x="2080666" y="9419907"/>
                </a:lnTo>
                <a:lnTo>
                  <a:pt x="2115604" y="9381680"/>
                </a:lnTo>
                <a:lnTo>
                  <a:pt x="2150414" y="9343377"/>
                </a:lnTo>
                <a:lnTo>
                  <a:pt x="2185098" y="9304998"/>
                </a:lnTo>
                <a:lnTo>
                  <a:pt x="2219668" y="9266555"/>
                </a:lnTo>
                <a:lnTo>
                  <a:pt x="2254123" y="9228023"/>
                </a:lnTo>
                <a:lnTo>
                  <a:pt x="2288451" y="9189428"/>
                </a:lnTo>
                <a:lnTo>
                  <a:pt x="2322665" y="9150769"/>
                </a:lnTo>
                <a:lnTo>
                  <a:pt x="2356764" y="9112034"/>
                </a:lnTo>
                <a:lnTo>
                  <a:pt x="2390737" y="9073223"/>
                </a:lnTo>
                <a:lnTo>
                  <a:pt x="2424595" y="9034348"/>
                </a:lnTo>
                <a:lnTo>
                  <a:pt x="2458351" y="8995397"/>
                </a:lnTo>
                <a:lnTo>
                  <a:pt x="2491994" y="8956383"/>
                </a:lnTo>
                <a:lnTo>
                  <a:pt x="2525509" y="8917305"/>
                </a:lnTo>
                <a:lnTo>
                  <a:pt x="2558923" y="8878151"/>
                </a:lnTo>
                <a:lnTo>
                  <a:pt x="2592235" y="8838933"/>
                </a:lnTo>
                <a:lnTo>
                  <a:pt x="2625433" y="8799652"/>
                </a:lnTo>
                <a:lnTo>
                  <a:pt x="2658516" y="8760308"/>
                </a:lnTo>
                <a:lnTo>
                  <a:pt x="2706573" y="8700325"/>
                </a:lnTo>
                <a:lnTo>
                  <a:pt x="2747276" y="8650745"/>
                </a:lnTo>
                <a:lnTo>
                  <a:pt x="2787218" y="8600707"/>
                </a:lnTo>
                <a:lnTo>
                  <a:pt x="2826423" y="8550211"/>
                </a:lnTo>
                <a:lnTo>
                  <a:pt x="2871457" y="8488401"/>
                </a:lnTo>
                <a:lnTo>
                  <a:pt x="2909176" y="8437004"/>
                </a:lnTo>
                <a:lnTo>
                  <a:pt x="2946171" y="8385175"/>
                </a:lnTo>
                <a:lnTo>
                  <a:pt x="2982442" y="8332914"/>
                </a:lnTo>
                <a:lnTo>
                  <a:pt x="3018002" y="8280209"/>
                </a:lnTo>
                <a:lnTo>
                  <a:pt x="3052864" y="8227085"/>
                </a:lnTo>
                <a:lnTo>
                  <a:pt x="3087039" y="8173542"/>
                </a:lnTo>
                <a:lnTo>
                  <a:pt x="3113938" y="8130451"/>
                </a:lnTo>
                <a:lnTo>
                  <a:pt x="3146742" y="8076082"/>
                </a:lnTo>
                <a:lnTo>
                  <a:pt x="3178886" y="8021307"/>
                </a:lnTo>
                <a:lnTo>
                  <a:pt x="3210356" y="7966126"/>
                </a:lnTo>
                <a:lnTo>
                  <a:pt x="3234588" y="7921409"/>
                </a:lnTo>
                <a:lnTo>
                  <a:pt x="3264763" y="7865453"/>
                </a:lnTo>
                <a:lnTo>
                  <a:pt x="3287712" y="7819961"/>
                </a:lnTo>
                <a:lnTo>
                  <a:pt x="3316630" y="7763230"/>
                </a:lnTo>
                <a:lnTo>
                  <a:pt x="3338322" y="7716977"/>
                </a:lnTo>
                <a:lnTo>
                  <a:pt x="3359416" y="7670355"/>
                </a:lnTo>
                <a:lnTo>
                  <a:pt x="3386480" y="7612507"/>
                </a:lnTo>
                <a:lnTo>
                  <a:pt x="3406368" y="7565161"/>
                </a:lnTo>
                <a:lnTo>
                  <a:pt x="3425660" y="7517447"/>
                </a:lnTo>
                <a:lnTo>
                  <a:pt x="3444367" y="7469391"/>
                </a:lnTo>
                <a:lnTo>
                  <a:pt x="3462515" y="7420978"/>
                </a:lnTo>
                <a:lnTo>
                  <a:pt x="3480079" y="7372223"/>
                </a:lnTo>
                <a:lnTo>
                  <a:pt x="3497097" y="7323137"/>
                </a:lnTo>
                <a:lnTo>
                  <a:pt x="3513569" y="7273709"/>
                </a:lnTo>
                <a:lnTo>
                  <a:pt x="3529495" y="7223963"/>
                </a:lnTo>
                <a:lnTo>
                  <a:pt x="3544887" y="7173887"/>
                </a:lnTo>
                <a:lnTo>
                  <a:pt x="3559746" y="7123493"/>
                </a:lnTo>
                <a:lnTo>
                  <a:pt x="3574097" y="7072795"/>
                </a:lnTo>
                <a:lnTo>
                  <a:pt x="3581362" y="7032638"/>
                </a:lnTo>
                <a:lnTo>
                  <a:pt x="3594697" y="6981317"/>
                </a:lnTo>
                <a:lnTo>
                  <a:pt x="3607536" y="6929704"/>
                </a:lnTo>
                <a:lnTo>
                  <a:pt x="3613315" y="6888645"/>
                </a:lnTo>
                <a:lnTo>
                  <a:pt x="3625202" y="6836448"/>
                </a:lnTo>
                <a:lnTo>
                  <a:pt x="3630028" y="6794817"/>
                </a:lnTo>
                <a:lnTo>
                  <a:pt x="3634397" y="6752920"/>
                </a:lnTo>
                <a:lnTo>
                  <a:pt x="3644887" y="6699872"/>
                </a:lnTo>
                <a:lnTo>
                  <a:pt x="3648367" y="6657429"/>
                </a:lnTo>
                <a:lnTo>
                  <a:pt x="3651389" y="6614706"/>
                </a:lnTo>
                <a:lnTo>
                  <a:pt x="3660584" y="6560871"/>
                </a:lnTo>
                <a:lnTo>
                  <a:pt x="3662756" y="6517640"/>
                </a:lnTo>
                <a:lnTo>
                  <a:pt x="3664534" y="6474168"/>
                </a:lnTo>
                <a:lnTo>
                  <a:pt x="3665893" y="6430442"/>
                </a:lnTo>
                <a:lnTo>
                  <a:pt x="3666858" y="6386474"/>
                </a:lnTo>
                <a:lnTo>
                  <a:pt x="3667442" y="6342266"/>
                </a:lnTo>
                <a:lnTo>
                  <a:pt x="3667633" y="6297841"/>
                </a:lnTo>
                <a:lnTo>
                  <a:pt x="3667455" y="6253175"/>
                </a:lnTo>
                <a:lnTo>
                  <a:pt x="3666909" y="6208293"/>
                </a:lnTo>
                <a:lnTo>
                  <a:pt x="3666020" y="6163195"/>
                </a:lnTo>
                <a:lnTo>
                  <a:pt x="3658184" y="6128753"/>
                </a:lnTo>
                <a:lnTo>
                  <a:pt x="3656596" y="6083236"/>
                </a:lnTo>
                <a:lnTo>
                  <a:pt x="3654679" y="6037516"/>
                </a:lnTo>
                <a:lnTo>
                  <a:pt x="3645839" y="6002464"/>
                </a:lnTo>
                <a:lnTo>
                  <a:pt x="3643274" y="5956351"/>
                </a:lnTo>
                <a:lnTo>
                  <a:pt x="3633825" y="5920918"/>
                </a:lnTo>
                <a:lnTo>
                  <a:pt x="3630650" y="5874448"/>
                </a:lnTo>
                <a:lnTo>
                  <a:pt x="3620605" y="5838647"/>
                </a:lnTo>
                <a:lnTo>
                  <a:pt x="3616845" y="5791822"/>
                </a:lnTo>
                <a:lnTo>
                  <a:pt x="3606241" y="5755691"/>
                </a:lnTo>
                <a:lnTo>
                  <a:pt x="3595357" y="5719394"/>
                </a:lnTo>
                <a:lnTo>
                  <a:pt x="3590798" y="5672074"/>
                </a:lnTo>
                <a:lnTo>
                  <a:pt x="3567760" y="5598706"/>
                </a:lnTo>
                <a:lnTo>
                  <a:pt x="3543782" y="5524766"/>
                </a:lnTo>
                <a:lnTo>
                  <a:pt x="3518928" y="5450294"/>
                </a:lnTo>
                <a:lnTo>
                  <a:pt x="3480117" y="5337670"/>
                </a:lnTo>
                <a:lnTo>
                  <a:pt x="3439680" y="5224056"/>
                </a:lnTo>
                <a:lnTo>
                  <a:pt x="3419297" y="5196852"/>
                </a:lnTo>
                <a:lnTo>
                  <a:pt x="3391255" y="5120449"/>
                </a:lnTo>
                <a:lnTo>
                  <a:pt x="3370453" y="5092992"/>
                </a:lnTo>
                <a:lnTo>
                  <a:pt x="3356102" y="5054587"/>
                </a:lnTo>
                <a:lnTo>
                  <a:pt x="3335058" y="5026977"/>
                </a:lnTo>
                <a:lnTo>
                  <a:pt x="3320491" y="4988445"/>
                </a:lnTo>
                <a:lnTo>
                  <a:pt x="3299231" y="4960709"/>
                </a:lnTo>
                <a:lnTo>
                  <a:pt x="3284474" y="4922063"/>
                </a:lnTo>
                <a:lnTo>
                  <a:pt x="3241522" y="4866335"/>
                </a:lnTo>
                <a:lnTo>
                  <a:pt x="3226536" y="4827536"/>
                </a:lnTo>
                <a:lnTo>
                  <a:pt x="3161474" y="4743551"/>
                </a:lnTo>
                <a:lnTo>
                  <a:pt x="3146285" y="4704651"/>
                </a:lnTo>
                <a:lnTo>
                  <a:pt x="3015361" y="4536186"/>
                </a:lnTo>
                <a:lnTo>
                  <a:pt x="2266454" y="4082250"/>
                </a:lnTo>
                <a:lnTo>
                  <a:pt x="2986976" y="4518977"/>
                </a:lnTo>
                <a:lnTo>
                  <a:pt x="2900146" y="4406938"/>
                </a:lnTo>
                <a:lnTo>
                  <a:pt x="2871990" y="4389869"/>
                </a:lnTo>
                <a:lnTo>
                  <a:pt x="2829039" y="4334141"/>
                </a:lnTo>
                <a:lnTo>
                  <a:pt x="2801112" y="4317212"/>
                </a:lnTo>
                <a:lnTo>
                  <a:pt x="2779852" y="4289476"/>
                </a:lnTo>
                <a:lnTo>
                  <a:pt x="2752115" y="4272661"/>
                </a:lnTo>
                <a:lnTo>
                  <a:pt x="2731058" y="4245051"/>
                </a:lnTo>
                <a:lnTo>
                  <a:pt x="2703550" y="4228376"/>
                </a:lnTo>
                <a:lnTo>
                  <a:pt x="2682735" y="4200906"/>
                </a:lnTo>
                <a:lnTo>
                  <a:pt x="2628366" y="4167949"/>
                </a:lnTo>
                <a:lnTo>
                  <a:pt x="2607970" y="4140733"/>
                </a:lnTo>
                <a:lnTo>
                  <a:pt x="2528036" y="4092283"/>
                </a:lnTo>
                <a:lnTo>
                  <a:pt x="2508313" y="4065473"/>
                </a:lnTo>
                <a:lnTo>
                  <a:pt x="2498382" y="4059466"/>
                </a:lnTo>
                <a:lnTo>
                  <a:pt x="2556179" y="4052417"/>
                </a:lnTo>
                <a:lnTo>
                  <a:pt x="2656205" y="4038269"/>
                </a:lnTo>
                <a:lnTo>
                  <a:pt x="2755417" y="4022280"/>
                </a:lnTo>
                <a:lnTo>
                  <a:pt x="2853715" y="4004487"/>
                </a:lnTo>
                <a:lnTo>
                  <a:pt x="2951022" y="3984929"/>
                </a:lnTo>
                <a:lnTo>
                  <a:pt x="3047238" y="3963632"/>
                </a:lnTo>
                <a:lnTo>
                  <a:pt x="3142284" y="3940657"/>
                </a:lnTo>
                <a:lnTo>
                  <a:pt x="3236061" y="3916007"/>
                </a:lnTo>
                <a:lnTo>
                  <a:pt x="3282454" y="3903078"/>
                </a:lnTo>
                <a:lnTo>
                  <a:pt x="3328492" y="3889756"/>
                </a:lnTo>
                <a:lnTo>
                  <a:pt x="3374174" y="3876027"/>
                </a:lnTo>
                <a:lnTo>
                  <a:pt x="3419487" y="3861917"/>
                </a:lnTo>
                <a:lnTo>
                  <a:pt x="3464407" y="3847414"/>
                </a:lnTo>
                <a:lnTo>
                  <a:pt x="3508946" y="3832542"/>
                </a:lnTo>
                <a:lnTo>
                  <a:pt x="3553066" y="3817277"/>
                </a:lnTo>
                <a:lnTo>
                  <a:pt x="3596779" y="3801656"/>
                </a:lnTo>
                <a:lnTo>
                  <a:pt x="3640061" y="3785654"/>
                </a:lnTo>
                <a:lnTo>
                  <a:pt x="3682911" y="3769296"/>
                </a:lnTo>
                <a:lnTo>
                  <a:pt x="3725316" y="3752583"/>
                </a:lnTo>
                <a:lnTo>
                  <a:pt x="3767251" y="3735514"/>
                </a:lnTo>
                <a:lnTo>
                  <a:pt x="3808717" y="3718102"/>
                </a:lnTo>
                <a:lnTo>
                  <a:pt x="3849700" y="3700348"/>
                </a:lnTo>
                <a:lnTo>
                  <a:pt x="3890187" y="3682250"/>
                </a:lnTo>
                <a:lnTo>
                  <a:pt x="3930167" y="3663810"/>
                </a:lnTo>
                <a:lnTo>
                  <a:pt x="3969639" y="3645052"/>
                </a:lnTo>
                <a:lnTo>
                  <a:pt x="4008577" y="3625964"/>
                </a:lnTo>
                <a:lnTo>
                  <a:pt x="4046982" y="3606558"/>
                </a:lnTo>
                <a:lnTo>
                  <a:pt x="4084840" y="3586835"/>
                </a:lnTo>
                <a:lnTo>
                  <a:pt x="4122128" y="3566795"/>
                </a:lnTo>
                <a:lnTo>
                  <a:pt x="4158843" y="3546462"/>
                </a:lnTo>
                <a:lnTo>
                  <a:pt x="4194987" y="3525824"/>
                </a:lnTo>
                <a:lnTo>
                  <a:pt x="4230535" y="3504882"/>
                </a:lnTo>
                <a:lnTo>
                  <a:pt x="4265473" y="3483660"/>
                </a:lnTo>
                <a:lnTo>
                  <a:pt x="4299788" y="3462134"/>
                </a:lnTo>
                <a:lnTo>
                  <a:pt x="4333494" y="3440341"/>
                </a:lnTo>
                <a:lnTo>
                  <a:pt x="4366552" y="3418268"/>
                </a:lnTo>
                <a:lnTo>
                  <a:pt x="4398962" y="3395916"/>
                </a:lnTo>
                <a:lnTo>
                  <a:pt x="4430700" y="3373297"/>
                </a:lnTo>
                <a:lnTo>
                  <a:pt x="4461776" y="3350412"/>
                </a:lnTo>
                <a:lnTo>
                  <a:pt x="4492168" y="3327273"/>
                </a:lnTo>
                <a:lnTo>
                  <a:pt x="4550867" y="3280232"/>
                </a:lnTo>
                <a:lnTo>
                  <a:pt x="4606696" y="3232200"/>
                </a:lnTo>
                <a:lnTo>
                  <a:pt x="4659566" y="3183242"/>
                </a:lnTo>
                <a:lnTo>
                  <a:pt x="4709401" y="3133369"/>
                </a:lnTo>
                <a:lnTo>
                  <a:pt x="4756099" y="3082633"/>
                </a:lnTo>
                <a:lnTo>
                  <a:pt x="4799584" y="3031058"/>
                </a:lnTo>
                <a:lnTo>
                  <a:pt x="4839741" y="2978696"/>
                </a:lnTo>
                <a:lnTo>
                  <a:pt x="4876520" y="2925572"/>
                </a:lnTo>
                <a:lnTo>
                  <a:pt x="4909794" y="2871736"/>
                </a:lnTo>
                <a:lnTo>
                  <a:pt x="4939500" y="2817215"/>
                </a:lnTo>
                <a:lnTo>
                  <a:pt x="4965497" y="2762161"/>
                </a:lnTo>
                <a:lnTo>
                  <a:pt x="4985588" y="2714434"/>
                </a:lnTo>
                <a:lnTo>
                  <a:pt x="5003939" y="2667533"/>
                </a:lnTo>
                <a:lnTo>
                  <a:pt x="5020640" y="2621356"/>
                </a:lnTo>
                <a:lnTo>
                  <a:pt x="5035689" y="2575877"/>
                </a:lnTo>
                <a:lnTo>
                  <a:pt x="5049113" y="2531110"/>
                </a:lnTo>
                <a:lnTo>
                  <a:pt x="5060950" y="2487041"/>
                </a:lnTo>
                <a:lnTo>
                  <a:pt x="5071224" y="2443657"/>
                </a:lnTo>
                <a:lnTo>
                  <a:pt x="5079949" y="2400947"/>
                </a:lnTo>
                <a:lnTo>
                  <a:pt x="5087137" y="2358910"/>
                </a:lnTo>
                <a:lnTo>
                  <a:pt x="5092839" y="2317546"/>
                </a:lnTo>
                <a:lnTo>
                  <a:pt x="5097069" y="2276830"/>
                </a:lnTo>
                <a:lnTo>
                  <a:pt x="5099837" y="2236774"/>
                </a:lnTo>
                <a:lnTo>
                  <a:pt x="5101183" y="2197366"/>
                </a:lnTo>
                <a:close/>
              </a:path>
            </a:pathLst>
          </a:custGeom>
          <a:solidFill>
            <a:srgbClr val="D8A1A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47859" y="1627090"/>
            <a:ext cx="13592174" cy="764857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000" b="0" i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914400" y="9534527"/>
            <a:ext cx="4267200" cy="441877"/>
          </a:xfrm>
          <a:prstGeom prst="rect">
            <a:avLst/>
          </a:prstGeom>
        </p:spPr>
        <p:txBody>
          <a:bodyPr lIns="163283" tIns="81642" rIns="163283" bIns="81642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31.03.2023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248400" y="9534527"/>
            <a:ext cx="5791200" cy="441877"/>
          </a:xfrm>
          <a:prstGeom prst="rect">
            <a:avLst/>
          </a:prstGeom>
        </p:spPr>
        <p:txBody>
          <a:bodyPr lIns="163283" tIns="81642" rIns="163283" bIns="81642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3106400" y="9534527"/>
            <a:ext cx="4267200" cy="441877"/>
          </a:xfrm>
          <a:prstGeom prst="rect">
            <a:avLst/>
          </a:prstGeom>
        </p:spPr>
        <p:txBody>
          <a:bodyPr lIns="163283" tIns="81642" rIns="163283" bIns="81642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883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7"/>
            <a:ext cx="7772400" cy="2046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7"/>
            <a:ext cx="7772400" cy="2046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9566910"/>
            <a:ext cx="4206240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43E25-A84B-4EEB-A6D5-CBAC4A494DED}" type="datetimeFigureOut">
              <a:rPr lang="ru-RU"/>
              <a:pPr>
                <a:defRPr/>
              </a:pPr>
              <a:t>31.03.2023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17920" y="9566910"/>
            <a:ext cx="5852160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167361" y="9566910"/>
            <a:ext cx="4206240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E3D13-6B31-4FBD-B73E-A440FBFBEF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089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56816" y="419359"/>
            <a:ext cx="10203180" cy="1397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0" b="0" i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30363" y="3555180"/>
            <a:ext cx="13087985" cy="4137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00" b="0" i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810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E8E1C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6" name="object 6"/>
          <p:cNvGrpSpPr/>
          <p:nvPr/>
        </p:nvGrpSpPr>
        <p:grpSpPr>
          <a:xfrm rot="5400000">
            <a:off x="-830262" y="4525963"/>
            <a:ext cx="6619240" cy="4958715"/>
            <a:chOff x="11668915" y="5328450"/>
            <a:chExt cx="6619240" cy="4958715"/>
          </a:xfrm>
        </p:grpSpPr>
        <p:sp>
          <p:nvSpPr>
            <p:cNvPr id="7" name="object 7"/>
            <p:cNvSpPr/>
            <p:nvPr/>
          </p:nvSpPr>
          <p:spPr>
            <a:xfrm>
              <a:off x="16356712" y="9076425"/>
              <a:ext cx="904875" cy="180975"/>
            </a:xfrm>
            <a:custGeom>
              <a:avLst/>
              <a:gdLst/>
              <a:ahLst/>
              <a:cxnLst/>
              <a:rect l="l" t="t" r="r" b="b"/>
              <a:pathLst>
                <a:path w="904875" h="180975">
                  <a:moveTo>
                    <a:pt x="779941" y="180774"/>
                  </a:moveTo>
                  <a:lnTo>
                    <a:pt x="771303" y="180774"/>
                  </a:lnTo>
                  <a:lnTo>
                    <a:pt x="766444" y="178632"/>
                  </a:lnTo>
                  <a:lnTo>
                    <a:pt x="763205" y="173813"/>
                  </a:lnTo>
                  <a:lnTo>
                    <a:pt x="760768" y="167815"/>
                  </a:lnTo>
                  <a:lnTo>
                    <a:pt x="760709" y="161565"/>
                  </a:lnTo>
                  <a:lnTo>
                    <a:pt x="762978" y="155818"/>
                  </a:lnTo>
                  <a:lnTo>
                    <a:pt x="767524" y="151325"/>
                  </a:lnTo>
                  <a:lnTo>
                    <a:pt x="835005" y="106349"/>
                  </a:lnTo>
                  <a:lnTo>
                    <a:pt x="0" y="106349"/>
                  </a:lnTo>
                  <a:lnTo>
                    <a:pt x="0" y="74223"/>
                  </a:lnTo>
                  <a:lnTo>
                    <a:pt x="835005" y="74223"/>
                  </a:lnTo>
                  <a:lnTo>
                    <a:pt x="767524" y="29247"/>
                  </a:lnTo>
                  <a:lnTo>
                    <a:pt x="762978" y="24529"/>
                  </a:lnTo>
                  <a:lnTo>
                    <a:pt x="760709" y="18806"/>
                  </a:lnTo>
                  <a:lnTo>
                    <a:pt x="760768" y="12682"/>
                  </a:lnTo>
                  <a:lnTo>
                    <a:pt x="763205" y="6759"/>
                  </a:lnTo>
                  <a:lnTo>
                    <a:pt x="767963" y="2250"/>
                  </a:lnTo>
                  <a:lnTo>
                    <a:pt x="773732" y="0"/>
                  </a:lnTo>
                  <a:lnTo>
                    <a:pt x="779907" y="58"/>
                  </a:lnTo>
                  <a:lnTo>
                    <a:pt x="785879" y="2476"/>
                  </a:lnTo>
                  <a:lnTo>
                    <a:pt x="897086" y="76900"/>
                  </a:lnTo>
                  <a:lnTo>
                    <a:pt x="901945" y="80113"/>
                  </a:lnTo>
                  <a:lnTo>
                    <a:pt x="904644" y="84932"/>
                  </a:lnTo>
                  <a:lnTo>
                    <a:pt x="904644" y="95640"/>
                  </a:lnTo>
                  <a:lnTo>
                    <a:pt x="901945" y="100459"/>
                  </a:lnTo>
                  <a:lnTo>
                    <a:pt x="897626" y="103672"/>
                  </a:lnTo>
                  <a:lnTo>
                    <a:pt x="785879" y="178097"/>
                  </a:lnTo>
                  <a:lnTo>
                    <a:pt x="783180" y="179703"/>
                  </a:lnTo>
                  <a:lnTo>
                    <a:pt x="779941" y="180774"/>
                  </a:lnTo>
                  <a:close/>
                </a:path>
              </a:pathLst>
            </a:custGeom>
            <a:solidFill>
              <a:srgbClr val="FFFA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668915" y="5328450"/>
              <a:ext cx="6619083" cy="4958548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133600" y="2399650"/>
            <a:ext cx="15102370" cy="48141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  <a:tabLst>
                <a:tab pos="6599555" algn="l"/>
                <a:tab pos="9440545" algn="l"/>
                <a:tab pos="10012045" algn="l"/>
                <a:tab pos="13111480" algn="l"/>
                <a:tab pos="14613255" algn="l"/>
              </a:tabLst>
            </a:pPr>
            <a:r>
              <a:rPr lang="ru-RU" sz="5200" b="1" spc="-150" dirty="0" smtClean="0"/>
              <a:t>      Актуальность применения дифференцированного подхода в группах общеразвивающей направленности с детьми с ТНР.</a:t>
            </a:r>
            <a:br>
              <a:rPr lang="ru-RU" sz="5200" b="1" spc="-150" dirty="0" smtClean="0"/>
            </a:br>
            <a:r>
              <a:rPr lang="ru-RU" sz="5200" b="1" spc="-150" dirty="0" smtClean="0"/>
              <a:t>          Система дифференцированного подхода в работе с детьми с ТНР в условиях групп общеразвивающей направленности</a:t>
            </a:r>
            <a:endParaRPr sz="5200" b="1" spc="-150" dirty="0"/>
          </a:p>
        </p:txBody>
      </p:sp>
      <p:sp>
        <p:nvSpPr>
          <p:cNvPr id="11" name="object 11"/>
          <p:cNvSpPr txBox="1"/>
          <p:nvPr/>
        </p:nvSpPr>
        <p:spPr>
          <a:xfrm>
            <a:off x="228600" y="606852"/>
            <a:ext cx="17762443" cy="17927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32305" marR="5080" indent="-1920239" algn="ctr">
              <a:spcBef>
                <a:spcPts val="100"/>
              </a:spcBef>
              <a:tabLst>
                <a:tab pos="3101340" algn="l"/>
                <a:tab pos="3869054" algn="l"/>
                <a:tab pos="4632960" algn="l"/>
                <a:tab pos="5152390" algn="l"/>
                <a:tab pos="5315585" algn="l"/>
                <a:tab pos="7378065" algn="l"/>
                <a:tab pos="7910830" algn="l"/>
                <a:tab pos="9286875" algn="l"/>
                <a:tab pos="10380345" algn="l"/>
              </a:tabLst>
            </a:pPr>
            <a:r>
              <a:rPr lang="ru-RU" sz="3800" i="1" spc="-5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Calibri"/>
              </a:rPr>
              <a:t>Муниципальное бюджетное дошкольное образовательное учреждение</a:t>
            </a:r>
          </a:p>
          <a:p>
            <a:pPr marL="1932305" marR="5080" indent="-1920239" algn="ctr">
              <a:spcBef>
                <a:spcPts val="100"/>
              </a:spcBef>
              <a:tabLst>
                <a:tab pos="3101340" algn="l"/>
                <a:tab pos="3869054" algn="l"/>
                <a:tab pos="4632960" algn="l"/>
                <a:tab pos="5152390" algn="l"/>
                <a:tab pos="5315585" algn="l"/>
                <a:tab pos="7378065" algn="l"/>
                <a:tab pos="7910830" algn="l"/>
                <a:tab pos="9286875" algn="l"/>
                <a:tab pos="10380345" algn="l"/>
              </a:tabLst>
            </a:pPr>
            <a:r>
              <a:rPr lang="ru-RU" sz="3800" i="1" spc="-5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Calibri"/>
              </a:rPr>
              <a:t>«Детский сад общеразвивающего вида №138» городского округа Самара</a:t>
            </a:r>
          </a:p>
          <a:p>
            <a:pPr marL="1932305" marR="5080" indent="-1920239" algn="ctr">
              <a:spcBef>
                <a:spcPts val="100"/>
              </a:spcBef>
              <a:tabLst>
                <a:tab pos="3101340" algn="l"/>
                <a:tab pos="3869054" algn="l"/>
                <a:tab pos="4632960" algn="l"/>
                <a:tab pos="5152390" algn="l"/>
                <a:tab pos="5315585" algn="l"/>
                <a:tab pos="7378065" algn="l"/>
                <a:tab pos="7910830" algn="l"/>
                <a:tab pos="9286875" algn="l"/>
                <a:tab pos="10380345" algn="l"/>
              </a:tabLst>
            </a:pPr>
            <a:r>
              <a:rPr lang="ru-RU" sz="3800" dirty="0">
                <a:solidFill>
                  <a:schemeClr val="accent2">
                    <a:lumMod val="50000"/>
                  </a:schemeClr>
                </a:solidFill>
                <a:latin typeface="+mj-lt"/>
                <a:cs typeface="Calibri"/>
              </a:rPr>
              <a:t>443115, г. Самара, ул. Тополей, д. 16, тел. 925-95-49, факс 925-71-24 </a:t>
            </a:r>
          </a:p>
        </p:txBody>
      </p:sp>
      <p:sp>
        <p:nvSpPr>
          <p:cNvPr id="12" name="object 11"/>
          <p:cNvSpPr txBox="1"/>
          <p:nvPr/>
        </p:nvSpPr>
        <p:spPr>
          <a:xfrm>
            <a:off x="8348008" y="8138210"/>
            <a:ext cx="9675461" cy="1318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32305" marR="5080" indent="-1920239" algn="r">
              <a:lnSpc>
                <a:spcPct val="115100"/>
              </a:lnSpc>
              <a:spcBef>
                <a:spcPts val="100"/>
              </a:spcBef>
              <a:tabLst>
                <a:tab pos="3101340" algn="l"/>
                <a:tab pos="3869054" algn="l"/>
                <a:tab pos="4632960" algn="l"/>
                <a:tab pos="5152390" algn="l"/>
                <a:tab pos="5315585" algn="l"/>
                <a:tab pos="7378065" algn="l"/>
                <a:tab pos="7910830" algn="l"/>
                <a:tab pos="9286875" algn="l"/>
                <a:tab pos="10380345" algn="l"/>
              </a:tabLst>
            </a:pPr>
            <a:r>
              <a:rPr lang="ru-RU" sz="3800" dirty="0" smtClean="0">
                <a:latin typeface="Calibri"/>
                <a:cs typeface="Calibri"/>
              </a:rPr>
              <a:t>Щёлокова Татьяна Николаевна,              старший воспитатель</a:t>
            </a:r>
            <a:endParaRPr sz="38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9588" cy="1029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0653" y="1182796"/>
            <a:ext cx="6766590" cy="413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219" y="2767236"/>
            <a:ext cx="8124918" cy="458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856" y="5039879"/>
            <a:ext cx="7724788" cy="437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53"/>
            <a:ext cx="12734925" cy="388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52800" y="625301"/>
            <a:ext cx="50284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chemeClr val="bg1"/>
                </a:solidFill>
              </a:rPr>
              <a:t>Контроль </a:t>
            </a:r>
          </a:p>
          <a:p>
            <a:r>
              <a:rPr lang="ru-RU" sz="4000" b="1" i="1" dirty="0" smtClean="0">
                <a:solidFill>
                  <a:schemeClr val="bg1"/>
                </a:solidFill>
              </a:rPr>
              <a:t>работы педагогов</a:t>
            </a:r>
            <a:endParaRPr lang="ru-RU" sz="4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56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810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FFAEF"/>
          </a:solidFill>
        </p:spPr>
        <p:txBody>
          <a:bodyPr wrap="square" lIns="0" tIns="0" rIns="0" bIns="0" rtlCol="0"/>
          <a:lstStyle/>
          <a:p>
            <a:pPr algn="ctr"/>
            <a:endParaRPr lang="ru-RU" sz="4400" dirty="0" smtClean="0"/>
          </a:p>
          <a:p>
            <a:pPr algn="ctr"/>
            <a:endParaRPr lang="ru-RU" sz="4400" dirty="0"/>
          </a:p>
          <a:p>
            <a:pPr algn="ctr"/>
            <a:endParaRPr lang="ru-RU" sz="4400" dirty="0" smtClean="0"/>
          </a:p>
          <a:p>
            <a:pPr algn="ctr"/>
            <a:endParaRPr lang="ru-RU" sz="4400" dirty="0"/>
          </a:p>
          <a:p>
            <a:pPr algn="ctr"/>
            <a:endParaRPr lang="ru-RU" sz="4400" dirty="0" smtClean="0"/>
          </a:p>
          <a:p>
            <a:pPr algn="ctr"/>
            <a:endParaRPr lang="ru-RU" sz="4400" dirty="0"/>
          </a:p>
          <a:p>
            <a:pPr algn="ctr"/>
            <a:endParaRPr lang="ru-RU" sz="4400" dirty="0" smtClean="0"/>
          </a:p>
          <a:p>
            <a:pPr algn="ctr"/>
            <a:endParaRPr lang="ru-RU" sz="4400" dirty="0"/>
          </a:p>
          <a:p>
            <a:pPr algn="ctr"/>
            <a:endParaRPr lang="ru-RU" sz="4400" dirty="0" smtClean="0"/>
          </a:p>
          <a:p>
            <a:pPr algn="ctr"/>
            <a:endParaRPr lang="ru-RU" sz="4400" dirty="0"/>
          </a:p>
          <a:p>
            <a:pPr algn="ctr"/>
            <a:endParaRPr lang="ru-RU" sz="4400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434340" y="1257449"/>
            <a:ext cx="17419320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2"/>
                </a:solidFill>
                <a:latin typeface="+mj-lt"/>
              </a:rPr>
              <a:t>Условия реализации </a:t>
            </a:r>
            <a:r>
              <a:rPr lang="ru-RU" sz="3600" b="1" dirty="0" smtClean="0">
                <a:solidFill>
                  <a:schemeClr val="accent2"/>
                </a:solidFill>
                <a:latin typeface="+mj-lt"/>
              </a:rPr>
              <a:t>Подходы </a:t>
            </a:r>
            <a:r>
              <a:rPr lang="ru-RU" sz="3600" b="1" dirty="0">
                <a:solidFill>
                  <a:schemeClr val="accent2"/>
                </a:solidFill>
                <a:latin typeface="+mj-lt"/>
              </a:rPr>
              <a:t>к ребёнку</a:t>
            </a:r>
          </a:p>
          <a:p>
            <a:r>
              <a:rPr lang="ru-RU" sz="3600" b="1" dirty="0">
                <a:solidFill>
                  <a:schemeClr val="accent2"/>
                </a:solidFill>
                <a:latin typeface="+mj-lt"/>
              </a:rPr>
              <a:t>I </a:t>
            </a:r>
            <a:r>
              <a:rPr lang="ru-RU" sz="3600" b="1" dirty="0" smtClean="0">
                <a:solidFill>
                  <a:schemeClr val="accent2"/>
                </a:solidFill>
                <a:latin typeface="+mj-lt"/>
              </a:rPr>
              <a:t>подгруппа(минимальный </a:t>
            </a:r>
            <a:r>
              <a:rPr lang="ru-RU" sz="3600" b="1" dirty="0">
                <a:solidFill>
                  <a:schemeClr val="accent2"/>
                </a:solidFill>
                <a:latin typeface="+mj-lt"/>
              </a:rPr>
              <a:t>уровень)</a:t>
            </a:r>
          </a:p>
          <a:p>
            <a:r>
              <a:rPr lang="ru-RU" sz="3600" b="1" dirty="0">
                <a:solidFill>
                  <a:schemeClr val="accent2"/>
                </a:solidFill>
                <a:latin typeface="+mj-lt"/>
              </a:rPr>
              <a:t>-Проводить предварительную работу перед предстоящим занятием.</a:t>
            </a:r>
          </a:p>
          <a:p>
            <a:r>
              <a:rPr lang="ru-RU" sz="3600" b="1" dirty="0">
                <a:solidFill>
                  <a:schemeClr val="accent2"/>
                </a:solidFill>
                <a:latin typeface="+mj-lt"/>
              </a:rPr>
              <a:t>- Постепенно усложнять программные задачи и задания, обеспечивать продвижение детей в их развитии.</a:t>
            </a:r>
          </a:p>
          <a:p>
            <a:r>
              <a:rPr lang="ru-RU" sz="3600" b="1" dirty="0">
                <a:solidFill>
                  <a:schemeClr val="accent2"/>
                </a:solidFill>
                <a:latin typeface="+mj-lt"/>
              </a:rPr>
              <a:t>- Постепенность и последовательность в подаче материала.</a:t>
            </a:r>
          </a:p>
          <a:p>
            <a:r>
              <a:rPr lang="ru-RU" sz="3600" b="1" dirty="0">
                <a:solidFill>
                  <a:schemeClr val="accent2"/>
                </a:solidFill>
                <a:latin typeface="+mj-lt"/>
              </a:rPr>
              <a:t>- Создавать специальные ситуации, чтобы настроить детей на предстоящее занятие.</a:t>
            </a:r>
          </a:p>
          <a:p>
            <a:r>
              <a:rPr lang="ru-RU" sz="3600" b="1" dirty="0">
                <a:solidFill>
                  <a:schemeClr val="accent2"/>
                </a:solidFill>
                <a:latin typeface="+mj-lt"/>
              </a:rPr>
              <a:t>- Постепенно вводить в тему занятия элементы предстоящей работы.</a:t>
            </a:r>
          </a:p>
          <a:p>
            <a:r>
              <a:rPr lang="ru-RU" sz="3600" b="1" dirty="0">
                <a:solidFill>
                  <a:schemeClr val="accent2"/>
                </a:solidFill>
                <a:latin typeface="+mj-lt"/>
              </a:rPr>
              <a:t>- Чаще использовать индивидуальные дидактические карточки-задания.</a:t>
            </a:r>
          </a:p>
          <a:p>
            <a:r>
              <a:rPr lang="ru-RU" sz="3600" b="1" dirty="0">
                <a:solidFill>
                  <a:schemeClr val="accent2"/>
                </a:solidFill>
                <a:latin typeface="+mj-lt"/>
              </a:rPr>
              <a:t>- Разнообразить вариативность, доступность наглядного материала: игрушек, картинок, иллюстраций, схем, таблиц, пиктограмм, других средств обучения.</a:t>
            </a:r>
          </a:p>
          <a:p>
            <a:r>
              <a:rPr lang="ru-RU" sz="3600" b="1" dirty="0">
                <a:solidFill>
                  <a:schemeClr val="accent2"/>
                </a:solidFill>
                <a:latin typeface="+mj-lt"/>
              </a:rPr>
              <a:t>- Использовать игровые приёмы, больше </a:t>
            </a:r>
            <a:r>
              <a:rPr lang="ru-RU" sz="3600" b="1" dirty="0" err="1">
                <a:solidFill>
                  <a:schemeClr val="accent2"/>
                </a:solidFill>
                <a:latin typeface="+mj-lt"/>
              </a:rPr>
              <a:t>сюрпризности</a:t>
            </a:r>
            <a:r>
              <a:rPr lang="ru-RU" sz="3600" b="1" dirty="0">
                <a:solidFill>
                  <a:schemeClr val="accent2"/>
                </a:solidFill>
                <a:latin typeface="+mj-lt"/>
              </a:rPr>
              <a:t> на занятии.</a:t>
            </a:r>
          </a:p>
          <a:p>
            <a:r>
              <a:rPr lang="ru-RU" sz="3600" b="1" dirty="0">
                <a:solidFill>
                  <a:schemeClr val="accent2"/>
                </a:solidFill>
                <a:latin typeface="+mj-lt"/>
              </a:rPr>
              <a:t>- Давать задания, предполагающие ответ в действии (найти, показать, выбрать, принести</a:t>
            </a:r>
            <a:r>
              <a:rPr lang="ru-RU" sz="3600" b="1" dirty="0" smtClean="0">
                <a:solidFill>
                  <a:schemeClr val="accent2"/>
                </a:solidFill>
                <a:latin typeface="+mj-lt"/>
              </a:rPr>
              <a:t>).</a:t>
            </a:r>
            <a:endParaRPr lang="ru-RU" sz="3600" b="1" dirty="0">
              <a:solidFill>
                <a:schemeClr val="accent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810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FFAEF"/>
          </a:solidFill>
        </p:spPr>
        <p:txBody>
          <a:bodyPr wrap="square" lIns="0" tIns="0" rIns="0" bIns="0" rtlCol="0"/>
          <a:lstStyle/>
          <a:p>
            <a:pPr algn="ctr"/>
            <a:endParaRPr lang="ru-RU" sz="4400" dirty="0" smtClean="0"/>
          </a:p>
          <a:p>
            <a:pPr algn="ctr"/>
            <a:endParaRPr lang="ru-RU" sz="4400" dirty="0"/>
          </a:p>
          <a:p>
            <a:pPr algn="ctr"/>
            <a:endParaRPr lang="ru-RU" sz="4400" dirty="0" smtClean="0"/>
          </a:p>
          <a:p>
            <a:pPr algn="ctr"/>
            <a:endParaRPr lang="ru-RU" sz="4400" dirty="0"/>
          </a:p>
          <a:p>
            <a:pPr algn="ctr"/>
            <a:endParaRPr lang="ru-RU" sz="4400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679704" y="703451"/>
            <a:ext cx="16764000" cy="8956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2"/>
                </a:solidFill>
                <a:latin typeface="+mj-lt"/>
              </a:rPr>
              <a:t>- Чередовать хоровые ответы с индивидуальными.</a:t>
            </a:r>
          </a:p>
          <a:p>
            <a:r>
              <a:rPr lang="ru-RU" sz="3600" b="1" dirty="0">
                <a:solidFill>
                  <a:schemeClr val="accent2"/>
                </a:solidFill>
                <a:latin typeface="+mj-lt"/>
              </a:rPr>
              <a:t>- Больше времени давать на обдумывание задания, застенчивых и робких детей не спрашивать первыми.</a:t>
            </a:r>
          </a:p>
          <a:p>
            <a:r>
              <a:rPr lang="ru-RU" sz="3600" b="1" dirty="0">
                <a:solidFill>
                  <a:schemeClr val="accent2"/>
                </a:solidFill>
                <a:latin typeface="+mj-lt"/>
              </a:rPr>
              <a:t>- В случае необходимости менять форму проведения, темп занятия и объём материала.</a:t>
            </a:r>
          </a:p>
          <a:p>
            <a:r>
              <a:rPr lang="ru-RU" sz="3600" b="1" dirty="0">
                <a:solidFill>
                  <a:schemeClr val="accent2"/>
                </a:solidFill>
                <a:latin typeface="+mj-lt"/>
              </a:rPr>
              <a:t>- Осуществлять повторение трудных тем.</a:t>
            </a:r>
          </a:p>
          <a:p>
            <a:r>
              <a:rPr lang="ru-RU" sz="3600" b="1" dirty="0">
                <a:solidFill>
                  <a:schemeClr val="accent2"/>
                </a:solidFill>
                <a:latin typeface="+mj-lt"/>
              </a:rPr>
              <a:t>- Умело оказывать детям прямую и косвенную помощь.</a:t>
            </a:r>
          </a:p>
          <a:p>
            <a:r>
              <a:rPr lang="ru-RU" sz="3600" b="1" dirty="0">
                <a:solidFill>
                  <a:schemeClr val="accent2"/>
                </a:solidFill>
                <a:latin typeface="+mj-lt"/>
              </a:rPr>
              <a:t>- Поддерживать инициативу ребёнка.</a:t>
            </a:r>
          </a:p>
          <a:p>
            <a:r>
              <a:rPr lang="ru-RU" sz="3600" b="1" dirty="0">
                <a:solidFill>
                  <a:schemeClr val="accent2"/>
                </a:solidFill>
                <a:latin typeface="+mj-lt"/>
              </a:rPr>
              <a:t>- Стараться понять внутренний мир ребёнка, чувствовать его настроение, учитывать интерес и желание заниматься.</a:t>
            </a:r>
          </a:p>
          <a:p>
            <a:r>
              <a:rPr lang="ru-RU" sz="3600" b="1" dirty="0">
                <a:solidFill>
                  <a:schemeClr val="accent2"/>
                </a:solidFill>
                <a:latin typeface="+mj-lt"/>
              </a:rPr>
              <a:t>- Проявлять выдержку такт, терпение.</a:t>
            </a:r>
          </a:p>
          <a:p>
            <a:r>
              <a:rPr lang="ru-RU" sz="3600" b="1" dirty="0">
                <a:solidFill>
                  <a:schemeClr val="accent2"/>
                </a:solidFill>
                <a:latin typeface="+mj-lt"/>
              </a:rPr>
              <a:t>- Не делать отрицательных сравнений, чаще</a:t>
            </a:r>
          </a:p>
          <a:p>
            <a:r>
              <a:rPr lang="ru-RU" sz="3600" b="1" dirty="0">
                <a:solidFill>
                  <a:schemeClr val="accent2"/>
                </a:solidFill>
                <a:latin typeface="+mj-lt"/>
              </a:rPr>
              <a:t>подбадривать, поощрять, хвалить детей и радоваться их успехам.</a:t>
            </a:r>
          </a:p>
          <a:p>
            <a:r>
              <a:rPr lang="ru-RU" sz="3600" b="1" dirty="0">
                <a:solidFill>
                  <a:schemeClr val="accent2"/>
                </a:solidFill>
                <a:latin typeface="+mj-lt"/>
              </a:rPr>
              <a:t>- Воспитывать в детях уверенность в своих силах, используя установки: «будь внимателен», «посмотри на образец», «не спеши говорить, подумай», «ты можешь», «ты умеешь», «у тебя всё получится», «ты умный», «ты способный».</a:t>
            </a:r>
          </a:p>
        </p:txBody>
      </p:sp>
    </p:spTree>
    <p:extLst>
      <p:ext uri="{BB962C8B-B14F-4D97-AF65-F5344CB8AC3E}">
        <p14:creationId xmlns:p14="http://schemas.microsoft.com/office/powerpoint/2010/main" val="133873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810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FFAEF"/>
          </a:solidFill>
        </p:spPr>
        <p:txBody>
          <a:bodyPr wrap="square" lIns="0" tIns="0" rIns="0" bIns="0" rtlCol="0"/>
          <a:lstStyle/>
          <a:p>
            <a:pPr algn="ctr"/>
            <a:endParaRPr lang="ru-RU" sz="4400" dirty="0" smtClean="0"/>
          </a:p>
          <a:p>
            <a:pPr algn="ctr"/>
            <a:endParaRPr lang="ru-RU" sz="4400" dirty="0"/>
          </a:p>
          <a:p>
            <a:pPr algn="ctr"/>
            <a:endParaRPr lang="ru-RU" sz="4400" dirty="0" smtClean="0"/>
          </a:p>
          <a:p>
            <a:pPr algn="ctr"/>
            <a:endParaRPr lang="ru-RU" sz="4400" dirty="0"/>
          </a:p>
          <a:p>
            <a:pPr algn="ctr"/>
            <a:endParaRPr lang="ru-RU" sz="4400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679704" y="703451"/>
            <a:ext cx="16764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2"/>
                </a:solidFill>
                <a:latin typeface="+mj-lt"/>
              </a:rPr>
              <a:t>II подгруппа (базовый уровень)</a:t>
            </a:r>
          </a:p>
          <a:p>
            <a:r>
              <a:rPr lang="ru-RU" sz="3600" b="1" dirty="0">
                <a:solidFill>
                  <a:schemeClr val="accent2"/>
                </a:solidFill>
                <a:latin typeface="+mj-lt"/>
              </a:rPr>
              <a:t>- Постепенно усложнять программные задачи и задания.</a:t>
            </a:r>
          </a:p>
          <a:p>
            <a:r>
              <a:rPr lang="ru-RU" sz="3600" b="1" dirty="0">
                <a:solidFill>
                  <a:schemeClr val="accent2"/>
                </a:solidFill>
                <a:latin typeface="+mj-lt"/>
              </a:rPr>
              <a:t>- Обеспечивать продвижение детей в их развитии.</a:t>
            </a:r>
          </a:p>
          <a:p>
            <a:r>
              <a:rPr lang="ru-RU" sz="3600" b="1" dirty="0">
                <a:solidFill>
                  <a:schemeClr val="accent2"/>
                </a:solidFill>
                <a:latin typeface="+mj-lt"/>
              </a:rPr>
              <a:t>- Проводить предварительную работу перед предстоящим занятием.</a:t>
            </a:r>
          </a:p>
          <a:p>
            <a:r>
              <a:rPr lang="ru-RU" sz="3600" b="1" dirty="0">
                <a:solidFill>
                  <a:schemeClr val="accent2"/>
                </a:solidFill>
                <a:latin typeface="+mj-lt"/>
              </a:rPr>
              <a:t>- Осуществлять постепенность и последовательность в подаче материала.</a:t>
            </a:r>
          </a:p>
          <a:p>
            <a:r>
              <a:rPr lang="ru-RU" sz="3600" b="1" dirty="0">
                <a:solidFill>
                  <a:schemeClr val="accent2"/>
                </a:solidFill>
                <a:latin typeface="+mj-lt"/>
              </a:rPr>
              <a:t>- Настраивать детей на предстоящее занятие.</a:t>
            </a:r>
          </a:p>
          <a:p>
            <a:r>
              <a:rPr lang="ru-RU" sz="3600" b="1" dirty="0">
                <a:solidFill>
                  <a:schemeClr val="accent2"/>
                </a:solidFill>
                <a:latin typeface="+mj-lt"/>
              </a:rPr>
              <a:t>- Подбирать такие формы, методы, приёмы работы с детьми, которые способствуют дальнейшему развитию умственных способностей детей.</a:t>
            </a:r>
          </a:p>
          <a:p>
            <a:r>
              <a:rPr lang="ru-RU" sz="3600" b="1" dirty="0">
                <a:solidFill>
                  <a:schemeClr val="accent2"/>
                </a:solidFill>
                <a:latin typeface="+mj-lt"/>
              </a:rPr>
              <a:t>- Использовать дидактические игры на развитие логического мышления и других психических процессов.</a:t>
            </a:r>
          </a:p>
          <a:p>
            <a:r>
              <a:rPr lang="ru-RU" sz="3600" b="1" dirty="0">
                <a:solidFill>
                  <a:schemeClr val="accent2"/>
                </a:solidFill>
                <a:latin typeface="+mj-lt"/>
              </a:rPr>
              <a:t>- Привлекать детей к раздаче дидактического материала для занятий.</a:t>
            </a:r>
          </a:p>
        </p:txBody>
      </p:sp>
    </p:spTree>
    <p:extLst>
      <p:ext uri="{BB962C8B-B14F-4D97-AF65-F5344CB8AC3E}">
        <p14:creationId xmlns:p14="http://schemas.microsoft.com/office/powerpoint/2010/main" val="308635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810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FFAEF"/>
          </a:solidFill>
        </p:spPr>
        <p:txBody>
          <a:bodyPr wrap="square" lIns="0" tIns="0" rIns="0" bIns="0" rtlCol="0"/>
          <a:lstStyle/>
          <a:p>
            <a:pPr algn="ctr"/>
            <a:endParaRPr lang="ru-RU" sz="4400" dirty="0" smtClean="0"/>
          </a:p>
          <a:p>
            <a:pPr algn="ctr"/>
            <a:endParaRPr lang="ru-RU" sz="4400" dirty="0"/>
          </a:p>
          <a:p>
            <a:pPr algn="ctr"/>
            <a:endParaRPr lang="ru-RU" sz="4400" dirty="0" smtClean="0"/>
          </a:p>
          <a:p>
            <a:pPr algn="ctr"/>
            <a:endParaRPr lang="ru-RU" sz="4400" dirty="0"/>
          </a:p>
          <a:p>
            <a:pPr algn="ctr"/>
            <a:endParaRPr lang="ru-RU" sz="4400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679704" y="703451"/>
            <a:ext cx="16764000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2"/>
                </a:solidFill>
                <a:latin typeface="+mj-lt"/>
              </a:rPr>
              <a:t>III подгруппа (</a:t>
            </a:r>
            <a:r>
              <a:rPr lang="ru-RU" sz="3600" b="1" dirty="0" smtClean="0">
                <a:solidFill>
                  <a:schemeClr val="accent2"/>
                </a:solidFill>
                <a:latin typeface="+mj-lt"/>
              </a:rPr>
              <a:t>вариативный</a:t>
            </a:r>
            <a:r>
              <a:rPr lang="ru-RU" sz="3600" b="1" dirty="0">
                <a:solidFill>
                  <a:schemeClr val="accent2"/>
                </a:solidFill>
                <a:latin typeface="+mj-lt"/>
              </a:rPr>
              <a:t>, творческий)</a:t>
            </a:r>
          </a:p>
          <a:p>
            <a:r>
              <a:rPr lang="ru-RU" sz="3600" b="1" dirty="0">
                <a:solidFill>
                  <a:schemeClr val="accent2"/>
                </a:solidFill>
                <a:latin typeface="+mj-lt"/>
              </a:rPr>
              <a:t>- Усложнять программные задачи и задания.</a:t>
            </a:r>
          </a:p>
          <a:p>
            <a:r>
              <a:rPr lang="ru-RU" sz="3600" b="1" dirty="0">
                <a:solidFill>
                  <a:schemeClr val="accent2"/>
                </a:solidFill>
                <a:latin typeface="+mj-lt"/>
              </a:rPr>
              <a:t>- Увеличивать объём заданий.</a:t>
            </a:r>
          </a:p>
          <a:p>
            <a:r>
              <a:rPr lang="ru-RU" sz="3600" b="1" dirty="0">
                <a:solidFill>
                  <a:schemeClr val="accent2"/>
                </a:solidFill>
                <a:latin typeface="+mj-lt"/>
              </a:rPr>
              <a:t>- Давать дополнительный познавательный материал.</a:t>
            </a:r>
          </a:p>
          <a:p>
            <a:r>
              <a:rPr lang="ru-RU" sz="3600" b="1" dirty="0">
                <a:solidFill>
                  <a:schemeClr val="accent2"/>
                </a:solidFill>
                <a:latin typeface="+mj-lt"/>
              </a:rPr>
              <a:t>- Предлагать разнообразные варианты заданий.</a:t>
            </a:r>
          </a:p>
          <a:p>
            <a:r>
              <a:rPr lang="ru-RU" sz="3600" b="1" dirty="0">
                <a:solidFill>
                  <a:schemeClr val="accent2"/>
                </a:solidFill>
                <a:latin typeface="+mj-lt"/>
              </a:rPr>
              <a:t>- Осуществлять разнообразные приёмы.</a:t>
            </a:r>
          </a:p>
          <a:p>
            <a:r>
              <a:rPr lang="ru-RU" sz="3600" b="1" dirty="0">
                <a:solidFill>
                  <a:schemeClr val="accent2"/>
                </a:solidFill>
                <a:latin typeface="+mj-lt"/>
              </a:rPr>
              <a:t>- Давать задания для развития творческой инициативы и мышления.</a:t>
            </a:r>
          </a:p>
          <a:p>
            <a:r>
              <a:rPr lang="ru-RU" sz="3600" b="1" dirty="0">
                <a:solidFill>
                  <a:schemeClr val="accent2"/>
                </a:solidFill>
                <a:latin typeface="+mj-lt"/>
              </a:rPr>
              <a:t>- Приучать детей делать самостоятельные открытия.</a:t>
            </a:r>
          </a:p>
          <a:p>
            <a:r>
              <a:rPr lang="ru-RU" sz="3600" b="1" dirty="0">
                <a:solidFill>
                  <a:schemeClr val="accent2"/>
                </a:solidFill>
                <a:latin typeface="+mj-lt"/>
              </a:rPr>
              <a:t>- Пользоваться приёмом самоконтроля и самооценки заданий детьми.</a:t>
            </a:r>
          </a:p>
          <a:p>
            <a:r>
              <a:rPr lang="ru-RU" sz="3600" b="1" dirty="0">
                <a:solidFill>
                  <a:schemeClr val="accent2"/>
                </a:solidFill>
                <a:latin typeface="+mj-lt"/>
              </a:rPr>
              <a:t>- Давать индивидуальные карточки-задания с учётом развития ребёнка.</a:t>
            </a:r>
          </a:p>
          <a:p>
            <a:r>
              <a:rPr lang="ru-RU" sz="3600" b="1" dirty="0">
                <a:solidFill>
                  <a:schemeClr val="accent2"/>
                </a:solidFill>
                <a:latin typeface="+mj-lt"/>
              </a:rPr>
              <a:t>- Предъявлять более высокие требования к ответам детей, к качеству выполнения заданий.</a:t>
            </a:r>
          </a:p>
          <a:p>
            <a:r>
              <a:rPr lang="ru-RU" sz="3600" b="1" dirty="0">
                <a:solidFill>
                  <a:schemeClr val="accent2"/>
                </a:solidFill>
                <a:latin typeface="+mj-lt"/>
              </a:rPr>
              <a:t>- Поощрять ответы детей.</a:t>
            </a:r>
          </a:p>
        </p:txBody>
      </p:sp>
    </p:spTree>
    <p:extLst>
      <p:ext uri="{BB962C8B-B14F-4D97-AF65-F5344CB8AC3E}">
        <p14:creationId xmlns:p14="http://schemas.microsoft.com/office/powerpoint/2010/main" val="24550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447800" y="1381162"/>
            <a:ext cx="166878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10565" algn="l"/>
                <a:tab pos="2160905" algn="l"/>
              </a:tabLst>
            </a:pPr>
            <a:r>
              <a:rPr lang="ru-RU" sz="3600" i="1" spc="-40" dirty="0" smtClean="0">
                <a:cs typeface="Calibri"/>
              </a:rPr>
              <a:t>           </a:t>
            </a:r>
            <a:endParaRPr sz="4400" dirty="0">
              <a:latin typeface="Calibri"/>
              <a:cs typeface="Calibri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9588" cy="1029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7836" y="0"/>
            <a:ext cx="10914435" cy="1664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193260" y="411666"/>
            <a:ext cx="60599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>
                <a:solidFill>
                  <a:schemeClr val="bg1"/>
                </a:solidFill>
              </a:rPr>
              <a:t>Условия эффективности </a:t>
            </a:r>
            <a:endParaRPr lang="ru-RU" sz="4000" b="1" i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224657347"/>
              </p:ext>
            </p:extLst>
          </p:nvPr>
        </p:nvGraphicFramePr>
        <p:xfrm>
          <a:off x="533400" y="1972809"/>
          <a:ext cx="12039599" cy="8024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Овал 8"/>
          <p:cNvSpPr/>
          <p:nvPr/>
        </p:nvSpPr>
        <p:spPr>
          <a:xfrm>
            <a:off x="12039600" y="3314700"/>
            <a:ext cx="5029200" cy="4724400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/>
              <a:t>Эффективный результат</a:t>
            </a:r>
            <a:endParaRPr lang="ru-RU" sz="4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 flipH="1" flipV="1">
            <a:off x="6629400" y="-25134"/>
            <a:ext cx="11658600" cy="4025633"/>
          </a:xfrm>
          <a:custGeom>
            <a:avLst/>
            <a:gdLst/>
            <a:ahLst/>
            <a:cxnLst/>
            <a:rect l="l" t="t" r="r" b="b"/>
            <a:pathLst>
              <a:path w="5024755" h="2265045">
                <a:moveTo>
                  <a:pt x="5024738" y="2264464"/>
                </a:moveTo>
                <a:lnTo>
                  <a:pt x="34530" y="2264464"/>
                </a:lnTo>
                <a:lnTo>
                  <a:pt x="24247" y="2256536"/>
                </a:lnTo>
                <a:lnTo>
                  <a:pt x="0" y="2235765"/>
                </a:lnTo>
                <a:lnTo>
                  <a:pt x="0" y="536089"/>
                </a:lnTo>
                <a:lnTo>
                  <a:pt x="5338" y="531362"/>
                </a:lnTo>
                <a:lnTo>
                  <a:pt x="42589" y="502291"/>
                </a:lnTo>
                <a:lnTo>
                  <a:pt x="80242" y="476448"/>
                </a:lnTo>
                <a:lnTo>
                  <a:pt x="118262" y="453532"/>
                </a:lnTo>
                <a:lnTo>
                  <a:pt x="156610" y="433243"/>
                </a:lnTo>
                <a:lnTo>
                  <a:pt x="195251" y="415280"/>
                </a:lnTo>
                <a:lnTo>
                  <a:pt x="234147" y="399343"/>
                </a:lnTo>
                <a:lnTo>
                  <a:pt x="273262" y="385133"/>
                </a:lnTo>
                <a:lnTo>
                  <a:pt x="312558" y="372348"/>
                </a:lnTo>
                <a:lnTo>
                  <a:pt x="352000" y="360689"/>
                </a:lnTo>
                <a:lnTo>
                  <a:pt x="391549" y="349855"/>
                </a:lnTo>
                <a:lnTo>
                  <a:pt x="550093" y="308770"/>
                </a:lnTo>
                <a:lnTo>
                  <a:pt x="589632" y="297560"/>
                </a:lnTo>
                <a:lnTo>
                  <a:pt x="629057" y="285374"/>
                </a:lnTo>
                <a:lnTo>
                  <a:pt x="668333" y="271912"/>
                </a:lnTo>
                <a:lnTo>
                  <a:pt x="707423" y="256873"/>
                </a:lnTo>
                <a:lnTo>
                  <a:pt x="746290" y="239958"/>
                </a:lnTo>
                <a:lnTo>
                  <a:pt x="784896" y="220866"/>
                </a:lnTo>
                <a:lnTo>
                  <a:pt x="800003" y="213154"/>
                </a:lnTo>
                <a:lnTo>
                  <a:pt x="816601" y="205173"/>
                </a:lnTo>
                <a:lnTo>
                  <a:pt x="854155" y="188536"/>
                </a:lnTo>
                <a:lnTo>
                  <a:pt x="897330" y="171212"/>
                </a:lnTo>
                <a:lnTo>
                  <a:pt x="945898" y="153457"/>
                </a:lnTo>
                <a:lnTo>
                  <a:pt x="999631" y="135528"/>
                </a:lnTo>
                <a:lnTo>
                  <a:pt x="1058300" y="117683"/>
                </a:lnTo>
                <a:lnTo>
                  <a:pt x="1121679" y="100179"/>
                </a:lnTo>
                <a:lnTo>
                  <a:pt x="1189538" y="83272"/>
                </a:lnTo>
                <a:lnTo>
                  <a:pt x="1261650" y="67219"/>
                </a:lnTo>
                <a:lnTo>
                  <a:pt x="1299230" y="59594"/>
                </a:lnTo>
                <a:lnTo>
                  <a:pt x="1337787" y="52278"/>
                </a:lnTo>
                <a:lnTo>
                  <a:pt x="1377294" y="45305"/>
                </a:lnTo>
                <a:lnTo>
                  <a:pt x="1417721" y="38706"/>
                </a:lnTo>
                <a:lnTo>
                  <a:pt x="1459040" y="32513"/>
                </a:lnTo>
                <a:lnTo>
                  <a:pt x="1501223" y="26758"/>
                </a:lnTo>
                <a:lnTo>
                  <a:pt x="1544242" y="21474"/>
                </a:lnTo>
                <a:lnTo>
                  <a:pt x="1588066" y="16693"/>
                </a:lnTo>
                <a:lnTo>
                  <a:pt x="1632670" y="12447"/>
                </a:lnTo>
                <a:lnTo>
                  <a:pt x="1678022" y="8768"/>
                </a:lnTo>
                <a:lnTo>
                  <a:pt x="1724096" y="5687"/>
                </a:lnTo>
                <a:lnTo>
                  <a:pt x="1770863" y="3238"/>
                </a:lnTo>
                <a:lnTo>
                  <a:pt x="1818294" y="1452"/>
                </a:lnTo>
                <a:lnTo>
                  <a:pt x="1866360" y="362"/>
                </a:lnTo>
                <a:lnTo>
                  <a:pt x="1915034" y="0"/>
                </a:lnTo>
                <a:lnTo>
                  <a:pt x="1964286" y="396"/>
                </a:lnTo>
                <a:lnTo>
                  <a:pt x="2014089" y="1585"/>
                </a:lnTo>
                <a:lnTo>
                  <a:pt x="2064413" y="3598"/>
                </a:lnTo>
                <a:lnTo>
                  <a:pt x="2115230" y="6467"/>
                </a:lnTo>
                <a:lnTo>
                  <a:pt x="2166512" y="10224"/>
                </a:lnTo>
                <a:lnTo>
                  <a:pt x="2218230" y="14901"/>
                </a:lnTo>
                <a:lnTo>
                  <a:pt x="2270356" y="20531"/>
                </a:lnTo>
                <a:lnTo>
                  <a:pt x="2322861" y="27145"/>
                </a:lnTo>
                <a:lnTo>
                  <a:pt x="2375717" y="34776"/>
                </a:lnTo>
                <a:lnTo>
                  <a:pt x="2428895" y="43456"/>
                </a:lnTo>
                <a:lnTo>
                  <a:pt x="2482366" y="53216"/>
                </a:lnTo>
                <a:lnTo>
                  <a:pt x="2536103" y="64090"/>
                </a:lnTo>
                <a:lnTo>
                  <a:pt x="2590076" y="76109"/>
                </a:lnTo>
                <a:lnTo>
                  <a:pt x="2644257" y="89305"/>
                </a:lnTo>
                <a:lnTo>
                  <a:pt x="2698618" y="103711"/>
                </a:lnTo>
                <a:lnTo>
                  <a:pt x="2753130" y="119358"/>
                </a:lnTo>
                <a:lnTo>
                  <a:pt x="2807765" y="136278"/>
                </a:lnTo>
                <a:lnTo>
                  <a:pt x="2862494" y="154505"/>
                </a:lnTo>
                <a:lnTo>
                  <a:pt x="2917288" y="174069"/>
                </a:lnTo>
                <a:lnTo>
                  <a:pt x="2972120" y="195004"/>
                </a:lnTo>
                <a:lnTo>
                  <a:pt x="3026960" y="217340"/>
                </a:lnTo>
                <a:lnTo>
                  <a:pt x="3081781" y="241111"/>
                </a:lnTo>
                <a:lnTo>
                  <a:pt x="3136553" y="266348"/>
                </a:lnTo>
                <a:lnTo>
                  <a:pt x="3191248" y="293084"/>
                </a:lnTo>
                <a:lnTo>
                  <a:pt x="3245837" y="321351"/>
                </a:lnTo>
                <a:lnTo>
                  <a:pt x="3300293" y="351180"/>
                </a:lnTo>
                <a:lnTo>
                  <a:pt x="3354587" y="382604"/>
                </a:lnTo>
                <a:lnTo>
                  <a:pt x="3408689" y="415655"/>
                </a:lnTo>
                <a:lnTo>
                  <a:pt x="3462573" y="450365"/>
                </a:lnTo>
                <a:lnTo>
                  <a:pt x="3516208" y="486766"/>
                </a:lnTo>
                <a:lnTo>
                  <a:pt x="3569567" y="524891"/>
                </a:lnTo>
                <a:lnTo>
                  <a:pt x="3622621" y="564771"/>
                </a:lnTo>
                <a:lnTo>
                  <a:pt x="3675341" y="606439"/>
                </a:lnTo>
                <a:lnTo>
                  <a:pt x="3727700" y="649927"/>
                </a:lnTo>
                <a:lnTo>
                  <a:pt x="3783498" y="697669"/>
                </a:lnTo>
                <a:lnTo>
                  <a:pt x="3838138" y="744924"/>
                </a:lnTo>
                <a:lnTo>
                  <a:pt x="3891618" y="791700"/>
                </a:lnTo>
                <a:lnTo>
                  <a:pt x="3943933" y="838006"/>
                </a:lnTo>
                <a:lnTo>
                  <a:pt x="3995082" y="883851"/>
                </a:lnTo>
                <a:lnTo>
                  <a:pt x="4045060" y="929242"/>
                </a:lnTo>
                <a:lnTo>
                  <a:pt x="4093865" y="974189"/>
                </a:lnTo>
                <a:lnTo>
                  <a:pt x="4141493" y="1018701"/>
                </a:lnTo>
                <a:lnTo>
                  <a:pt x="4187940" y="1062786"/>
                </a:lnTo>
                <a:lnTo>
                  <a:pt x="4233205" y="1106454"/>
                </a:lnTo>
                <a:lnTo>
                  <a:pt x="4277283" y="1149711"/>
                </a:lnTo>
                <a:lnTo>
                  <a:pt x="4320171" y="1192569"/>
                </a:lnTo>
                <a:lnTo>
                  <a:pt x="4361867" y="1235034"/>
                </a:lnTo>
                <a:lnTo>
                  <a:pt x="4402366" y="1277117"/>
                </a:lnTo>
                <a:lnTo>
                  <a:pt x="4441666" y="1318824"/>
                </a:lnTo>
                <a:lnTo>
                  <a:pt x="4479763" y="1360167"/>
                </a:lnTo>
                <a:lnTo>
                  <a:pt x="4516655" y="1401152"/>
                </a:lnTo>
                <a:lnTo>
                  <a:pt x="4552337" y="1441788"/>
                </a:lnTo>
                <a:lnTo>
                  <a:pt x="4586808" y="1482086"/>
                </a:lnTo>
                <a:lnTo>
                  <a:pt x="4620062" y="1522052"/>
                </a:lnTo>
                <a:lnTo>
                  <a:pt x="4652098" y="1561696"/>
                </a:lnTo>
                <a:lnTo>
                  <a:pt x="4682912" y="1601027"/>
                </a:lnTo>
                <a:lnTo>
                  <a:pt x="4712501" y="1640053"/>
                </a:lnTo>
                <a:lnTo>
                  <a:pt x="4740862" y="1678783"/>
                </a:lnTo>
                <a:lnTo>
                  <a:pt x="4767991" y="1717225"/>
                </a:lnTo>
                <a:lnTo>
                  <a:pt x="4793885" y="1755389"/>
                </a:lnTo>
                <a:lnTo>
                  <a:pt x="4818540" y="1793283"/>
                </a:lnTo>
                <a:lnTo>
                  <a:pt x="4841955" y="1830916"/>
                </a:lnTo>
                <a:lnTo>
                  <a:pt x="4864125" y="1868296"/>
                </a:lnTo>
                <a:lnTo>
                  <a:pt x="4885048" y="1905433"/>
                </a:lnTo>
                <a:lnTo>
                  <a:pt x="4904719" y="1942334"/>
                </a:lnTo>
                <a:lnTo>
                  <a:pt x="4923136" y="1979009"/>
                </a:lnTo>
                <a:lnTo>
                  <a:pt x="4940296" y="2015466"/>
                </a:lnTo>
                <a:lnTo>
                  <a:pt x="4956195" y="2051715"/>
                </a:lnTo>
                <a:lnTo>
                  <a:pt x="4970831" y="2087763"/>
                </a:lnTo>
                <a:lnTo>
                  <a:pt x="4984199" y="2123620"/>
                </a:lnTo>
                <a:lnTo>
                  <a:pt x="5007121" y="2194794"/>
                </a:lnTo>
                <a:lnTo>
                  <a:pt x="5016669" y="2230128"/>
                </a:lnTo>
                <a:lnTo>
                  <a:pt x="5024738" y="2264464"/>
                </a:lnTo>
                <a:close/>
              </a:path>
            </a:pathLst>
          </a:custGeom>
          <a:solidFill>
            <a:srgbClr val="D4B3A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83050"/>
            <a:ext cx="8153400" cy="6467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874087" y="2224682"/>
            <a:ext cx="5795626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/>
              <a:t>1 подгруппа детей </a:t>
            </a:r>
            <a:r>
              <a:rPr lang="ru-RU" sz="3600" b="1" i="1" dirty="0" smtClean="0"/>
              <a:t>–</a:t>
            </a:r>
          </a:p>
          <a:p>
            <a:r>
              <a:rPr lang="ru-RU" sz="3600" b="1" i="1" dirty="0" smtClean="0"/>
              <a:t> </a:t>
            </a:r>
            <a:r>
              <a:rPr lang="ru-RU" sz="3600" b="1" i="1" dirty="0"/>
              <a:t>дети без выраженных </a:t>
            </a:r>
            <a:endParaRPr lang="ru-RU" sz="3600" b="1" i="1" dirty="0" smtClean="0"/>
          </a:p>
          <a:p>
            <a:r>
              <a:rPr lang="ru-RU" sz="3600" b="1" i="1" dirty="0" smtClean="0"/>
              <a:t>психологических наслоений</a:t>
            </a:r>
            <a:endParaRPr lang="ru-RU" sz="36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0" y="-74460"/>
            <a:ext cx="7620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>
                <a:solidFill>
                  <a:schemeClr val="accent2">
                    <a:lumMod val="75000"/>
                  </a:schemeClr>
                </a:solidFill>
              </a:rPr>
              <a:t>3 группы детей с ТНР, в зависимости от степени нарушений в общении вследствие выраженности психологических наслоений</a:t>
            </a:r>
            <a:br>
              <a:rPr lang="ru-RU" sz="3600" b="1" i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600" b="1" i="1" dirty="0">
                <a:solidFill>
                  <a:schemeClr val="accent2">
                    <a:lumMod val="75000"/>
                  </a:schemeClr>
                </a:solidFill>
              </a:rPr>
              <a:t>(по </a:t>
            </a:r>
            <a:r>
              <a:rPr lang="ru-RU" sz="3600" b="1" i="1" dirty="0" err="1">
                <a:solidFill>
                  <a:schemeClr val="accent2">
                    <a:lumMod val="75000"/>
                  </a:schemeClr>
                </a:solidFill>
              </a:rPr>
              <a:t>И.В.Янченко</a:t>
            </a:r>
            <a:r>
              <a:rPr lang="ru-RU" sz="3600" b="1" i="1" dirty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748" y="2552700"/>
            <a:ext cx="8694028" cy="6897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9139" y="4632684"/>
            <a:ext cx="9383661" cy="7445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452566" y="5124467"/>
            <a:ext cx="6486391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/>
              <a:t>2 подгруппа детей </a:t>
            </a:r>
            <a:r>
              <a:rPr lang="ru-RU" sz="3600" b="1" i="1" dirty="0" smtClean="0"/>
              <a:t>–</a:t>
            </a:r>
          </a:p>
          <a:p>
            <a:r>
              <a:rPr lang="ru-RU" sz="3600" b="1" i="1" dirty="0" smtClean="0"/>
              <a:t> </a:t>
            </a:r>
            <a:r>
              <a:rPr lang="ru-RU" sz="3600" b="1" i="1" dirty="0"/>
              <a:t>дети с нарушением </a:t>
            </a:r>
            <a:endParaRPr lang="ru-RU" sz="3600" b="1" i="1" dirty="0" smtClean="0"/>
          </a:p>
          <a:p>
            <a:r>
              <a:rPr lang="ru-RU" sz="3600" b="1" i="1" dirty="0" smtClean="0"/>
              <a:t>эмоционально-волевой </a:t>
            </a:r>
            <a:r>
              <a:rPr lang="ru-RU" sz="3600" b="1" i="1" dirty="0"/>
              <a:t>сферы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902381" y="6925080"/>
            <a:ext cx="9144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b="1" i="1" dirty="0"/>
              <a:t>3 подгруппа детей –  </a:t>
            </a:r>
            <a:endParaRPr lang="ru-RU" sz="3600" b="1" i="1" dirty="0" smtClean="0"/>
          </a:p>
          <a:p>
            <a:r>
              <a:rPr lang="ru-RU" sz="3600" b="1" i="1" dirty="0" smtClean="0"/>
              <a:t>дети </a:t>
            </a:r>
            <a:r>
              <a:rPr lang="ru-RU" sz="3600" b="1" i="1" dirty="0"/>
              <a:t>с нарушением поведения по аутистическому, </a:t>
            </a:r>
            <a:r>
              <a:rPr lang="ru-RU" sz="3600" b="1" i="1" dirty="0" err="1"/>
              <a:t>истероидному</a:t>
            </a:r>
            <a:r>
              <a:rPr lang="ru-RU" sz="3600" b="1" i="1" dirty="0"/>
              <a:t>, инфантильному типу, </a:t>
            </a:r>
          </a:p>
          <a:p>
            <a:r>
              <a:rPr lang="ru-RU" sz="3600" b="1" i="1" dirty="0" smtClean="0"/>
              <a:t>сложные </a:t>
            </a:r>
            <a:r>
              <a:rPr lang="ru-RU" sz="3600" b="1" i="1" dirty="0"/>
              <a:t>формы поведения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923" y="5814060"/>
            <a:ext cx="6392718" cy="430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-21336" y="1333500"/>
            <a:ext cx="15665892" cy="618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/>
              <a:t>Дифференцированный подход в обучении  это:</a:t>
            </a:r>
          </a:p>
          <a:p>
            <a:r>
              <a:rPr lang="ru-RU" sz="3600" b="1" i="1" dirty="0"/>
              <a:t/>
            </a:r>
            <a:br>
              <a:rPr lang="ru-RU" sz="3600" b="1" i="1" dirty="0"/>
            </a:br>
            <a:r>
              <a:rPr lang="ru-RU" sz="3600" b="1" i="1" dirty="0"/>
              <a:t>• создание разнообразных условий обучения для различных </a:t>
            </a:r>
            <a:endParaRPr lang="ru-RU" sz="3600" b="1" i="1" dirty="0" smtClean="0"/>
          </a:p>
          <a:p>
            <a:r>
              <a:rPr lang="ru-RU" sz="3600" b="1" i="1" dirty="0" smtClean="0"/>
              <a:t>групп</a:t>
            </a:r>
            <a:r>
              <a:rPr lang="ru-RU" sz="3600" b="1" i="1" dirty="0"/>
              <a:t>, с целью учета особенностей их контингента; </a:t>
            </a:r>
          </a:p>
          <a:p>
            <a:r>
              <a:rPr lang="ru-RU" sz="3600" b="1" i="1" dirty="0"/>
              <a:t>• комплекс методических, психолого-педагогических, </a:t>
            </a:r>
            <a:endParaRPr lang="ru-RU" sz="3600" b="1" i="1" dirty="0" smtClean="0"/>
          </a:p>
          <a:p>
            <a:r>
              <a:rPr lang="ru-RU" sz="3600" b="1" i="1" dirty="0" smtClean="0"/>
              <a:t>организационно-управленческих </a:t>
            </a:r>
            <a:r>
              <a:rPr lang="ru-RU" sz="3600" b="1" i="1" dirty="0"/>
              <a:t>мероприятий, обеспечивающих обучение </a:t>
            </a:r>
            <a:endParaRPr lang="ru-RU" sz="3600" b="1" i="1" dirty="0" smtClean="0"/>
          </a:p>
          <a:p>
            <a:r>
              <a:rPr lang="ru-RU" sz="3600" b="1" i="1" dirty="0" smtClean="0"/>
              <a:t>в </a:t>
            </a:r>
            <a:r>
              <a:rPr lang="ru-RU" sz="3600" b="1" i="1" dirty="0"/>
              <a:t>гомогенных группах. </a:t>
            </a:r>
          </a:p>
          <a:p>
            <a:r>
              <a:rPr lang="ru-RU" sz="3600" b="1" i="1" dirty="0"/>
              <a:t>      В условиях современного ДОУ “дифференцированное подход” – </a:t>
            </a:r>
            <a:endParaRPr lang="ru-RU" sz="3600" b="1" i="1" dirty="0" smtClean="0"/>
          </a:p>
          <a:p>
            <a:r>
              <a:rPr lang="ru-RU" sz="3600" b="1" i="1" dirty="0" smtClean="0"/>
              <a:t>это </a:t>
            </a:r>
            <a:r>
              <a:rPr lang="ru-RU" sz="3600" b="1" i="1" dirty="0"/>
              <a:t>создание наиболее благоприятных </a:t>
            </a:r>
            <a:r>
              <a:rPr lang="ru-RU" sz="3600" b="1" i="1" dirty="0" smtClean="0"/>
              <a:t>условий</a:t>
            </a:r>
          </a:p>
          <a:p>
            <a:r>
              <a:rPr lang="ru-RU" sz="3600" b="1" i="1" dirty="0" smtClean="0"/>
              <a:t>для </a:t>
            </a:r>
            <a:r>
              <a:rPr lang="ru-RU" sz="3600" b="1" i="1" dirty="0"/>
              <a:t>развития личности </a:t>
            </a:r>
            <a:endParaRPr lang="ru-RU" sz="3600" b="1" i="1" dirty="0" smtClean="0"/>
          </a:p>
          <a:p>
            <a:r>
              <a:rPr lang="ru-RU" sz="3600" b="1" i="1" dirty="0" smtClean="0"/>
              <a:t>воспитанника </a:t>
            </a:r>
            <a:r>
              <a:rPr lang="ru-RU" sz="3600" b="1" i="1" dirty="0"/>
              <a:t>как индивидуальности. </a:t>
            </a:r>
          </a:p>
        </p:txBody>
      </p:sp>
      <p:sp>
        <p:nvSpPr>
          <p:cNvPr id="3" name="object 3"/>
          <p:cNvSpPr/>
          <p:nvPr/>
        </p:nvSpPr>
        <p:spPr>
          <a:xfrm flipH="1" flipV="1">
            <a:off x="7695760" y="-25134"/>
            <a:ext cx="10592239" cy="1739634"/>
          </a:xfrm>
          <a:custGeom>
            <a:avLst/>
            <a:gdLst/>
            <a:ahLst/>
            <a:cxnLst/>
            <a:rect l="l" t="t" r="r" b="b"/>
            <a:pathLst>
              <a:path w="5024755" h="2265045">
                <a:moveTo>
                  <a:pt x="5024738" y="2264464"/>
                </a:moveTo>
                <a:lnTo>
                  <a:pt x="34530" y="2264464"/>
                </a:lnTo>
                <a:lnTo>
                  <a:pt x="24247" y="2256536"/>
                </a:lnTo>
                <a:lnTo>
                  <a:pt x="0" y="2235765"/>
                </a:lnTo>
                <a:lnTo>
                  <a:pt x="0" y="536089"/>
                </a:lnTo>
                <a:lnTo>
                  <a:pt x="5338" y="531362"/>
                </a:lnTo>
                <a:lnTo>
                  <a:pt x="42589" y="502291"/>
                </a:lnTo>
                <a:lnTo>
                  <a:pt x="80242" y="476448"/>
                </a:lnTo>
                <a:lnTo>
                  <a:pt x="118262" y="453532"/>
                </a:lnTo>
                <a:lnTo>
                  <a:pt x="156610" y="433243"/>
                </a:lnTo>
                <a:lnTo>
                  <a:pt x="195251" y="415280"/>
                </a:lnTo>
                <a:lnTo>
                  <a:pt x="234147" y="399343"/>
                </a:lnTo>
                <a:lnTo>
                  <a:pt x="273262" y="385133"/>
                </a:lnTo>
                <a:lnTo>
                  <a:pt x="312558" y="372348"/>
                </a:lnTo>
                <a:lnTo>
                  <a:pt x="352000" y="360689"/>
                </a:lnTo>
                <a:lnTo>
                  <a:pt x="391549" y="349855"/>
                </a:lnTo>
                <a:lnTo>
                  <a:pt x="550093" y="308770"/>
                </a:lnTo>
                <a:lnTo>
                  <a:pt x="589632" y="297560"/>
                </a:lnTo>
                <a:lnTo>
                  <a:pt x="629057" y="285374"/>
                </a:lnTo>
                <a:lnTo>
                  <a:pt x="668333" y="271912"/>
                </a:lnTo>
                <a:lnTo>
                  <a:pt x="707423" y="256873"/>
                </a:lnTo>
                <a:lnTo>
                  <a:pt x="746290" y="239958"/>
                </a:lnTo>
                <a:lnTo>
                  <a:pt x="784896" y="220866"/>
                </a:lnTo>
                <a:lnTo>
                  <a:pt x="800003" y="213154"/>
                </a:lnTo>
                <a:lnTo>
                  <a:pt x="816601" y="205173"/>
                </a:lnTo>
                <a:lnTo>
                  <a:pt x="854155" y="188536"/>
                </a:lnTo>
                <a:lnTo>
                  <a:pt x="897330" y="171212"/>
                </a:lnTo>
                <a:lnTo>
                  <a:pt x="945898" y="153457"/>
                </a:lnTo>
                <a:lnTo>
                  <a:pt x="999631" y="135528"/>
                </a:lnTo>
                <a:lnTo>
                  <a:pt x="1058300" y="117683"/>
                </a:lnTo>
                <a:lnTo>
                  <a:pt x="1121679" y="100179"/>
                </a:lnTo>
                <a:lnTo>
                  <a:pt x="1189538" y="83272"/>
                </a:lnTo>
                <a:lnTo>
                  <a:pt x="1261650" y="67219"/>
                </a:lnTo>
                <a:lnTo>
                  <a:pt x="1299230" y="59594"/>
                </a:lnTo>
                <a:lnTo>
                  <a:pt x="1337787" y="52278"/>
                </a:lnTo>
                <a:lnTo>
                  <a:pt x="1377294" y="45305"/>
                </a:lnTo>
                <a:lnTo>
                  <a:pt x="1417721" y="38706"/>
                </a:lnTo>
                <a:lnTo>
                  <a:pt x="1459040" y="32513"/>
                </a:lnTo>
                <a:lnTo>
                  <a:pt x="1501223" y="26758"/>
                </a:lnTo>
                <a:lnTo>
                  <a:pt x="1544242" y="21474"/>
                </a:lnTo>
                <a:lnTo>
                  <a:pt x="1588066" y="16693"/>
                </a:lnTo>
                <a:lnTo>
                  <a:pt x="1632670" y="12447"/>
                </a:lnTo>
                <a:lnTo>
                  <a:pt x="1678022" y="8768"/>
                </a:lnTo>
                <a:lnTo>
                  <a:pt x="1724096" y="5687"/>
                </a:lnTo>
                <a:lnTo>
                  <a:pt x="1770863" y="3238"/>
                </a:lnTo>
                <a:lnTo>
                  <a:pt x="1818294" y="1452"/>
                </a:lnTo>
                <a:lnTo>
                  <a:pt x="1866360" y="362"/>
                </a:lnTo>
                <a:lnTo>
                  <a:pt x="1915034" y="0"/>
                </a:lnTo>
                <a:lnTo>
                  <a:pt x="1964286" y="396"/>
                </a:lnTo>
                <a:lnTo>
                  <a:pt x="2014089" y="1585"/>
                </a:lnTo>
                <a:lnTo>
                  <a:pt x="2064413" y="3598"/>
                </a:lnTo>
                <a:lnTo>
                  <a:pt x="2115230" y="6467"/>
                </a:lnTo>
                <a:lnTo>
                  <a:pt x="2166512" y="10224"/>
                </a:lnTo>
                <a:lnTo>
                  <a:pt x="2218230" y="14901"/>
                </a:lnTo>
                <a:lnTo>
                  <a:pt x="2270356" y="20531"/>
                </a:lnTo>
                <a:lnTo>
                  <a:pt x="2322861" y="27145"/>
                </a:lnTo>
                <a:lnTo>
                  <a:pt x="2375717" y="34776"/>
                </a:lnTo>
                <a:lnTo>
                  <a:pt x="2428895" y="43456"/>
                </a:lnTo>
                <a:lnTo>
                  <a:pt x="2482366" y="53216"/>
                </a:lnTo>
                <a:lnTo>
                  <a:pt x="2536103" y="64090"/>
                </a:lnTo>
                <a:lnTo>
                  <a:pt x="2590076" y="76109"/>
                </a:lnTo>
                <a:lnTo>
                  <a:pt x="2644257" y="89305"/>
                </a:lnTo>
                <a:lnTo>
                  <a:pt x="2698618" y="103711"/>
                </a:lnTo>
                <a:lnTo>
                  <a:pt x="2753130" y="119358"/>
                </a:lnTo>
                <a:lnTo>
                  <a:pt x="2807765" y="136278"/>
                </a:lnTo>
                <a:lnTo>
                  <a:pt x="2862494" y="154505"/>
                </a:lnTo>
                <a:lnTo>
                  <a:pt x="2917288" y="174069"/>
                </a:lnTo>
                <a:lnTo>
                  <a:pt x="2972120" y="195004"/>
                </a:lnTo>
                <a:lnTo>
                  <a:pt x="3026960" y="217340"/>
                </a:lnTo>
                <a:lnTo>
                  <a:pt x="3081781" y="241111"/>
                </a:lnTo>
                <a:lnTo>
                  <a:pt x="3136553" y="266348"/>
                </a:lnTo>
                <a:lnTo>
                  <a:pt x="3191248" y="293084"/>
                </a:lnTo>
                <a:lnTo>
                  <a:pt x="3245837" y="321351"/>
                </a:lnTo>
                <a:lnTo>
                  <a:pt x="3300293" y="351180"/>
                </a:lnTo>
                <a:lnTo>
                  <a:pt x="3354587" y="382604"/>
                </a:lnTo>
                <a:lnTo>
                  <a:pt x="3408689" y="415655"/>
                </a:lnTo>
                <a:lnTo>
                  <a:pt x="3462573" y="450365"/>
                </a:lnTo>
                <a:lnTo>
                  <a:pt x="3516208" y="486766"/>
                </a:lnTo>
                <a:lnTo>
                  <a:pt x="3569567" y="524891"/>
                </a:lnTo>
                <a:lnTo>
                  <a:pt x="3622621" y="564771"/>
                </a:lnTo>
                <a:lnTo>
                  <a:pt x="3675341" y="606439"/>
                </a:lnTo>
                <a:lnTo>
                  <a:pt x="3727700" y="649927"/>
                </a:lnTo>
                <a:lnTo>
                  <a:pt x="3783498" y="697669"/>
                </a:lnTo>
                <a:lnTo>
                  <a:pt x="3838138" y="744924"/>
                </a:lnTo>
                <a:lnTo>
                  <a:pt x="3891618" y="791700"/>
                </a:lnTo>
                <a:lnTo>
                  <a:pt x="3943933" y="838006"/>
                </a:lnTo>
                <a:lnTo>
                  <a:pt x="3995082" y="883851"/>
                </a:lnTo>
                <a:lnTo>
                  <a:pt x="4045060" y="929242"/>
                </a:lnTo>
                <a:lnTo>
                  <a:pt x="4093865" y="974189"/>
                </a:lnTo>
                <a:lnTo>
                  <a:pt x="4141493" y="1018701"/>
                </a:lnTo>
                <a:lnTo>
                  <a:pt x="4187940" y="1062786"/>
                </a:lnTo>
                <a:lnTo>
                  <a:pt x="4233205" y="1106454"/>
                </a:lnTo>
                <a:lnTo>
                  <a:pt x="4277283" y="1149711"/>
                </a:lnTo>
                <a:lnTo>
                  <a:pt x="4320171" y="1192569"/>
                </a:lnTo>
                <a:lnTo>
                  <a:pt x="4361867" y="1235034"/>
                </a:lnTo>
                <a:lnTo>
                  <a:pt x="4402366" y="1277117"/>
                </a:lnTo>
                <a:lnTo>
                  <a:pt x="4441666" y="1318824"/>
                </a:lnTo>
                <a:lnTo>
                  <a:pt x="4479763" y="1360167"/>
                </a:lnTo>
                <a:lnTo>
                  <a:pt x="4516655" y="1401152"/>
                </a:lnTo>
                <a:lnTo>
                  <a:pt x="4552337" y="1441788"/>
                </a:lnTo>
                <a:lnTo>
                  <a:pt x="4586808" y="1482086"/>
                </a:lnTo>
                <a:lnTo>
                  <a:pt x="4620062" y="1522052"/>
                </a:lnTo>
                <a:lnTo>
                  <a:pt x="4652098" y="1561696"/>
                </a:lnTo>
                <a:lnTo>
                  <a:pt x="4682912" y="1601027"/>
                </a:lnTo>
                <a:lnTo>
                  <a:pt x="4712501" y="1640053"/>
                </a:lnTo>
                <a:lnTo>
                  <a:pt x="4740862" y="1678783"/>
                </a:lnTo>
                <a:lnTo>
                  <a:pt x="4767991" y="1717225"/>
                </a:lnTo>
                <a:lnTo>
                  <a:pt x="4793885" y="1755389"/>
                </a:lnTo>
                <a:lnTo>
                  <a:pt x="4818540" y="1793283"/>
                </a:lnTo>
                <a:lnTo>
                  <a:pt x="4841955" y="1830916"/>
                </a:lnTo>
                <a:lnTo>
                  <a:pt x="4864125" y="1868296"/>
                </a:lnTo>
                <a:lnTo>
                  <a:pt x="4885048" y="1905433"/>
                </a:lnTo>
                <a:lnTo>
                  <a:pt x="4904719" y="1942334"/>
                </a:lnTo>
                <a:lnTo>
                  <a:pt x="4923136" y="1979009"/>
                </a:lnTo>
                <a:lnTo>
                  <a:pt x="4940296" y="2015466"/>
                </a:lnTo>
                <a:lnTo>
                  <a:pt x="4956195" y="2051715"/>
                </a:lnTo>
                <a:lnTo>
                  <a:pt x="4970831" y="2087763"/>
                </a:lnTo>
                <a:lnTo>
                  <a:pt x="4984199" y="2123620"/>
                </a:lnTo>
                <a:lnTo>
                  <a:pt x="5007121" y="2194794"/>
                </a:lnTo>
                <a:lnTo>
                  <a:pt x="5016669" y="2230128"/>
                </a:lnTo>
                <a:lnTo>
                  <a:pt x="5024738" y="2264464"/>
                </a:lnTo>
                <a:close/>
              </a:path>
            </a:pathLst>
          </a:custGeom>
          <a:solidFill>
            <a:srgbClr val="D4B3A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5410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9588" cy="1029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3901" y="0"/>
            <a:ext cx="8675687" cy="610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113571" y="340278"/>
            <a:ext cx="542590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chemeClr val="bg1"/>
                </a:solidFill>
              </a:rPr>
              <a:t>Модель </a:t>
            </a:r>
          </a:p>
          <a:p>
            <a:r>
              <a:rPr lang="ru-RU" sz="4000" b="1" i="1" dirty="0" smtClean="0">
                <a:solidFill>
                  <a:schemeClr val="bg1"/>
                </a:solidFill>
              </a:rPr>
              <a:t>методической службы</a:t>
            </a:r>
            <a:endParaRPr lang="ru-RU" sz="4000" b="1" i="1" dirty="0">
              <a:solidFill>
                <a:schemeClr val="bg1"/>
              </a:solidFill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330245670"/>
              </p:ext>
            </p:extLst>
          </p:nvPr>
        </p:nvGraphicFramePr>
        <p:xfrm>
          <a:off x="-1676400" y="368650"/>
          <a:ext cx="13716000" cy="886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4152900"/>
            <a:ext cx="7447000" cy="55893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870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746251" y="5503070"/>
            <a:ext cx="7375526" cy="441877"/>
          </a:xfrm>
          <a:prstGeom prst="rect">
            <a:avLst/>
          </a:prstGeom>
        </p:spPr>
        <p:txBody>
          <a:bodyPr lIns="163284" tIns="81642" rIns="163284" bIns="81642">
            <a:spAutoFit/>
          </a:bodyPr>
          <a:lstStyle/>
          <a:p>
            <a:pPr algn="ctr">
              <a:defRPr/>
            </a:pPr>
            <a:endParaRPr lang="ru-RU" b="1" dirty="0">
              <a:ln w="12700">
                <a:solidFill>
                  <a:srgbClr val="00CCFF"/>
                </a:solidFill>
              </a:ln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6148" name="Rectangle 2"/>
          <p:cNvSpPr>
            <a:spLocks noChangeArrowheads="1"/>
          </p:cNvSpPr>
          <p:nvPr/>
        </p:nvSpPr>
        <p:spPr bwMode="auto">
          <a:xfrm>
            <a:off x="0" y="-328660"/>
            <a:ext cx="329822" cy="657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63284" tIns="81642" rIns="163284" bIns="81642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320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9588" cy="1029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7" descr="C:\Users\Пользователь\Desktop\модель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3" y="1396425"/>
            <a:ext cx="18288000" cy="890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3" y="-38100"/>
            <a:ext cx="17167223" cy="2621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65777" y="226993"/>
            <a:ext cx="73450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ru-RU" sz="2800" b="1" i="1" dirty="0">
                <a:solidFill>
                  <a:srgbClr val="002060"/>
                </a:solidFill>
              </a:rPr>
              <a:t>Модель внутриучрежденческой программы </a:t>
            </a:r>
            <a:endParaRPr lang="ru-RU" sz="2800" b="1" i="1" dirty="0" smtClean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ru-RU" sz="2800" b="1" i="1" dirty="0" smtClean="0">
                <a:solidFill>
                  <a:srgbClr val="002060"/>
                </a:solidFill>
              </a:rPr>
              <a:t>непрерывного </a:t>
            </a:r>
            <a:r>
              <a:rPr lang="ru-RU" sz="2800" b="1" i="1" dirty="0">
                <a:solidFill>
                  <a:srgbClr val="002060"/>
                </a:solidFill>
              </a:rPr>
              <a:t>повышения квалификации </a:t>
            </a:r>
          </a:p>
        </p:txBody>
      </p:sp>
    </p:spTree>
    <p:extLst>
      <p:ext uri="{BB962C8B-B14F-4D97-AF65-F5344CB8AC3E}">
        <p14:creationId xmlns:p14="http://schemas.microsoft.com/office/powerpoint/2010/main" val="176246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9588" cy="1029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2" name="Прямоугольник 1"/>
          <p:cNvSpPr>
            <a:spLocks noChangeArrowheads="1"/>
          </p:cNvSpPr>
          <p:nvPr/>
        </p:nvSpPr>
        <p:spPr bwMode="auto">
          <a:xfrm>
            <a:off x="6696077" y="283370"/>
            <a:ext cx="4705350" cy="3905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6DDE8"/>
              </a:gs>
            </a:gsLst>
            <a:lin ang="5400000" scaled="1"/>
          </a:gradFill>
          <a:ln w="12700">
            <a:solidFill>
              <a:srgbClr val="92CDDC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lIns="163284" tIns="81642" rIns="163284" bIns="81642" anchor="ctr"/>
          <a:lstStyle/>
          <a:p>
            <a:pPr algn="ctr">
              <a:defRPr/>
            </a:pPr>
            <a:endParaRPr lang="ru-RU" sz="2900" b="1" dirty="0"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ru-RU" sz="2900" b="1" dirty="0">
                <a:latin typeface="Arial" charset="0"/>
                <a:cs typeface="Times New Roman" pitchFamily="18" charset="0"/>
              </a:rPr>
              <a:t>МОНИТОРИНГ</a:t>
            </a:r>
            <a:endParaRPr lang="ru-RU" sz="2900" dirty="0">
              <a:latin typeface="Arial" charset="0"/>
              <a:cs typeface="Arial" charset="0"/>
            </a:endParaRPr>
          </a:p>
          <a:p>
            <a:pPr eaLnBrk="0" hangingPunct="0">
              <a:defRPr/>
            </a:pP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10243" name="Прямоугольник 2"/>
          <p:cNvSpPr>
            <a:spLocks noChangeArrowheads="1"/>
          </p:cNvSpPr>
          <p:nvPr/>
        </p:nvSpPr>
        <p:spPr bwMode="auto">
          <a:xfrm>
            <a:off x="358776" y="1471613"/>
            <a:ext cx="3888680" cy="6477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6DDE8"/>
              </a:gs>
            </a:gsLst>
            <a:lin ang="5400000" scaled="1"/>
          </a:gradFill>
          <a:ln w="12700">
            <a:solidFill>
              <a:srgbClr val="92CDDC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lIns="163284" tIns="81642" rIns="163284" bIns="81642" anchor="ctr"/>
          <a:lstStyle/>
          <a:p>
            <a:pPr algn="ctr">
              <a:defRPr/>
            </a:pPr>
            <a:endParaRPr lang="ru-RU" sz="2100" b="1" dirty="0"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ru-RU" sz="2100" b="1" dirty="0">
                <a:latin typeface="Arial" charset="0"/>
                <a:cs typeface="Times New Roman" pitchFamily="18" charset="0"/>
              </a:rPr>
              <a:t>Воспитатель</a:t>
            </a:r>
          </a:p>
          <a:p>
            <a:pPr algn="ctr">
              <a:defRPr/>
            </a:pPr>
            <a:r>
              <a:rPr lang="ru-RU" sz="2100" dirty="0">
                <a:latin typeface="Arial" charset="0"/>
                <a:cs typeface="Times New Roman" pitchFamily="18" charset="0"/>
              </a:rPr>
              <a:t>Наблюдение, беседа</a:t>
            </a:r>
            <a:endParaRPr lang="ru-RU" sz="1600" dirty="0">
              <a:latin typeface="Arial" charset="0"/>
              <a:cs typeface="Arial" charset="0"/>
            </a:endParaRPr>
          </a:p>
          <a:p>
            <a:pPr eaLnBrk="0" hangingPunct="0">
              <a:defRPr/>
            </a:pP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10244" name="Прямоугольник 3"/>
          <p:cNvSpPr>
            <a:spLocks noChangeArrowheads="1"/>
          </p:cNvSpPr>
          <p:nvPr/>
        </p:nvSpPr>
        <p:spPr bwMode="auto">
          <a:xfrm>
            <a:off x="10584161" y="1471093"/>
            <a:ext cx="3743722" cy="54054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6DDE8"/>
              </a:gs>
            </a:gsLst>
            <a:lin ang="5400000" scaled="1"/>
          </a:gradFill>
          <a:ln w="12700">
            <a:solidFill>
              <a:srgbClr val="92CDDC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lIns="163284" tIns="81642" rIns="163284" bIns="81642" anchor="ctr"/>
          <a:lstStyle/>
          <a:p>
            <a:pPr algn="ctr">
              <a:defRPr/>
            </a:pPr>
            <a:r>
              <a:rPr lang="ru-RU" sz="2100" b="1" dirty="0">
                <a:latin typeface="Arial" charset="0"/>
                <a:cs typeface="Times New Roman" pitchFamily="18" charset="0"/>
              </a:rPr>
              <a:t>Педагог-психолог</a:t>
            </a:r>
          </a:p>
          <a:p>
            <a:pPr algn="ctr">
              <a:defRPr/>
            </a:pPr>
            <a:r>
              <a:rPr lang="ru-RU" sz="2100" dirty="0">
                <a:latin typeface="Arial" charset="0"/>
                <a:cs typeface="Times New Roman" pitchFamily="18" charset="0"/>
              </a:rPr>
              <a:t>Тестирование</a:t>
            </a:r>
          </a:p>
        </p:txBody>
      </p:sp>
      <p:sp>
        <p:nvSpPr>
          <p:cNvPr id="10245" name="Прямоугольник 4"/>
          <p:cNvSpPr>
            <a:spLocks noChangeArrowheads="1"/>
          </p:cNvSpPr>
          <p:nvPr/>
        </p:nvSpPr>
        <p:spPr bwMode="auto">
          <a:xfrm>
            <a:off x="14616608" y="1471092"/>
            <a:ext cx="3166568" cy="54054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6DDE8"/>
              </a:gs>
            </a:gsLst>
            <a:lin ang="5400000" scaled="1"/>
          </a:gradFill>
          <a:ln w="12700">
            <a:solidFill>
              <a:srgbClr val="92CDDC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lIns="163284" tIns="81642" rIns="163284" bIns="81642" anchor="ctr"/>
          <a:lstStyle/>
          <a:p>
            <a:pPr algn="ctr">
              <a:defRPr/>
            </a:pPr>
            <a:r>
              <a:rPr lang="ru-RU" sz="2100" b="1" dirty="0">
                <a:latin typeface="Arial" charset="0"/>
                <a:cs typeface="Times New Roman" pitchFamily="18" charset="0"/>
              </a:rPr>
              <a:t>Учитель-логопед</a:t>
            </a:r>
            <a:r>
              <a:rPr lang="ru-RU" sz="1600" dirty="0">
                <a:latin typeface="Arial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ru-RU" sz="2100" dirty="0">
                <a:latin typeface="Arial" charset="0"/>
                <a:cs typeface="Times New Roman" pitchFamily="18" charset="0"/>
              </a:rPr>
              <a:t>Речевая карта</a:t>
            </a: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10246" name="Прямоугольник 5"/>
          <p:cNvSpPr>
            <a:spLocks noChangeArrowheads="1"/>
          </p:cNvSpPr>
          <p:nvPr/>
        </p:nvSpPr>
        <p:spPr bwMode="auto">
          <a:xfrm>
            <a:off x="5975649" y="2227177"/>
            <a:ext cx="6988174" cy="72866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6DDE8"/>
              </a:gs>
            </a:gsLst>
            <a:lin ang="5400000" scaled="1"/>
          </a:gradFill>
          <a:ln w="12700">
            <a:solidFill>
              <a:srgbClr val="92CDDC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lIns="163284" tIns="81642" rIns="163284" bIns="81642" anchor="ctr"/>
          <a:lstStyle/>
          <a:p>
            <a:pPr algn="ctr">
              <a:defRPr/>
            </a:pPr>
            <a:r>
              <a:rPr lang="ru-RU" sz="2100" b="1" dirty="0" err="1">
                <a:latin typeface="Arial" charset="0"/>
                <a:cs typeface="Times New Roman" pitchFamily="18" charset="0"/>
              </a:rPr>
              <a:t>Психолого-медико-педагогический</a:t>
            </a:r>
            <a:r>
              <a:rPr lang="ru-RU" sz="2100" b="1" dirty="0">
                <a:latin typeface="Arial" charset="0"/>
                <a:cs typeface="Times New Roman" pitchFamily="18" charset="0"/>
              </a:rPr>
              <a:t> консилиум (ПМПк) МБДОУ</a:t>
            </a: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10247" name="Прямоугольник 7"/>
          <p:cNvSpPr>
            <a:spLocks noChangeArrowheads="1"/>
          </p:cNvSpPr>
          <p:nvPr/>
        </p:nvSpPr>
        <p:spPr bwMode="auto">
          <a:xfrm>
            <a:off x="3571877" y="3214688"/>
            <a:ext cx="10801350" cy="43338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6DDE8"/>
              </a:gs>
            </a:gsLst>
            <a:lin ang="5400000" scaled="1"/>
          </a:gradFill>
          <a:ln w="12700">
            <a:solidFill>
              <a:srgbClr val="92CDDC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lIns="163284" tIns="81642" rIns="163284" bIns="81642" anchor="ctr"/>
          <a:lstStyle/>
          <a:p>
            <a:pPr algn="ctr">
              <a:defRPr/>
            </a:pPr>
            <a:r>
              <a:rPr lang="ru-RU" sz="2100" b="1" dirty="0">
                <a:latin typeface="Arial" charset="0"/>
                <a:cs typeface="Times New Roman" pitchFamily="18" charset="0"/>
              </a:rPr>
              <a:t>Карта трудностей</a:t>
            </a:r>
            <a:r>
              <a:rPr lang="ru-RU" sz="1600" dirty="0">
                <a:latin typeface="Arial" charset="0"/>
                <a:cs typeface="Arial" charset="0"/>
              </a:rPr>
              <a:t> </a:t>
            </a:r>
            <a:r>
              <a:rPr lang="ru-RU" sz="2100" dirty="0">
                <a:latin typeface="Arial" charset="0"/>
                <a:cs typeface="Times New Roman" pitchFamily="18" charset="0"/>
              </a:rPr>
              <a:t>Воспитатель, педагог-психолог, учитель-логопед</a:t>
            </a: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10248" name="Прямоугольник 8"/>
          <p:cNvSpPr>
            <a:spLocks noChangeArrowheads="1"/>
          </p:cNvSpPr>
          <p:nvPr/>
        </p:nvSpPr>
        <p:spPr bwMode="auto">
          <a:xfrm>
            <a:off x="3527426" y="3955258"/>
            <a:ext cx="10944224" cy="431006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6DDE8"/>
              </a:gs>
            </a:gsLst>
            <a:lin ang="5400000" scaled="1"/>
          </a:gradFill>
          <a:ln w="12700">
            <a:solidFill>
              <a:srgbClr val="92CDDC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lIns="163284" tIns="81642" rIns="163284" bIns="81642" anchor="ctr"/>
          <a:lstStyle/>
          <a:p>
            <a:pPr algn="ctr">
              <a:defRPr/>
            </a:pPr>
            <a:r>
              <a:rPr lang="ru-RU" sz="2100" b="1" dirty="0">
                <a:latin typeface="Arial" charset="0"/>
                <a:cs typeface="Times New Roman" pitchFamily="18" charset="0"/>
              </a:rPr>
              <a:t>Индивидуальный образовательный маршрут</a:t>
            </a: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10249" name="Прямоугольник 9"/>
          <p:cNvSpPr>
            <a:spLocks noChangeArrowheads="1"/>
          </p:cNvSpPr>
          <p:nvPr/>
        </p:nvSpPr>
        <p:spPr bwMode="auto">
          <a:xfrm>
            <a:off x="3527427" y="4819651"/>
            <a:ext cx="11080750" cy="45482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6DDE8"/>
              </a:gs>
            </a:gsLst>
            <a:lin ang="5400000" scaled="1"/>
          </a:gradFill>
          <a:ln w="12700">
            <a:solidFill>
              <a:srgbClr val="92CDDC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lIns="163284" tIns="81642" rIns="163284" bIns="81642" anchor="ctr"/>
          <a:lstStyle/>
          <a:p>
            <a:pPr algn="ctr">
              <a:defRPr/>
            </a:pPr>
            <a:r>
              <a:rPr lang="ru-RU" sz="2100" b="1">
                <a:latin typeface="Arial" charset="0"/>
                <a:cs typeface="Times New Roman" pitchFamily="18" charset="0"/>
              </a:rPr>
              <a:t>Мини педсоветы по еженедельному планированию ОД</a:t>
            </a: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10250" name="Прямоугольник 10"/>
          <p:cNvSpPr>
            <a:spLocks noChangeArrowheads="1"/>
          </p:cNvSpPr>
          <p:nvPr/>
        </p:nvSpPr>
        <p:spPr bwMode="auto">
          <a:xfrm>
            <a:off x="4102100" y="5684045"/>
            <a:ext cx="9515476" cy="361950"/>
          </a:xfrm>
          <a:prstGeom prst="rect">
            <a:avLst/>
          </a:prstGeom>
          <a:gradFill rotWithShape="0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lIns="163284" tIns="81642" rIns="163284" bIns="81642" anchor="ctr"/>
          <a:lstStyle/>
          <a:p>
            <a:pPr algn="ctr">
              <a:defRPr/>
            </a:pPr>
            <a:r>
              <a:rPr lang="ru-RU" sz="2100" b="1">
                <a:latin typeface="Arial" charset="0"/>
                <a:cs typeface="Times New Roman" pitchFamily="18" charset="0"/>
              </a:rPr>
              <a:t>План ведения ОД на неделю и каждый день</a:t>
            </a: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10251" name="Прямоугольник 11"/>
          <p:cNvSpPr>
            <a:spLocks noChangeArrowheads="1"/>
          </p:cNvSpPr>
          <p:nvPr/>
        </p:nvSpPr>
        <p:spPr bwMode="auto">
          <a:xfrm>
            <a:off x="3816351" y="6438900"/>
            <a:ext cx="9636126" cy="400050"/>
          </a:xfrm>
          <a:prstGeom prst="rect">
            <a:avLst/>
          </a:prstGeom>
          <a:gradFill rotWithShape="0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lIns="163284" tIns="81642" rIns="163284" bIns="81642" anchor="ctr"/>
          <a:lstStyle/>
          <a:p>
            <a:pPr algn="ctr">
              <a:defRPr/>
            </a:pPr>
            <a:r>
              <a:rPr lang="ru-RU" sz="2100" b="1">
                <a:latin typeface="Arial" charset="0"/>
                <a:cs typeface="Times New Roman" pitchFamily="18" charset="0"/>
              </a:rPr>
              <a:t>Ведение образовательной деятельности (ОД)</a:t>
            </a: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10252" name="Прямоугольник 12"/>
          <p:cNvSpPr>
            <a:spLocks noChangeArrowheads="1"/>
          </p:cNvSpPr>
          <p:nvPr/>
        </p:nvSpPr>
        <p:spPr bwMode="auto">
          <a:xfrm>
            <a:off x="358778" y="7412832"/>
            <a:ext cx="2592536" cy="1727112"/>
          </a:xfrm>
          <a:prstGeom prst="rect">
            <a:avLst/>
          </a:prstGeom>
          <a:gradFill rotWithShape="0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lIns="163284" tIns="81642" rIns="163284" bIns="81642" anchor="ctr"/>
          <a:lstStyle/>
          <a:p>
            <a:pPr algn="ctr">
              <a:defRPr/>
            </a:pPr>
            <a:r>
              <a:rPr lang="ru-RU" sz="2100" b="1" dirty="0">
                <a:latin typeface="Arial" charset="0"/>
                <a:cs typeface="Times New Roman" pitchFamily="18" charset="0"/>
              </a:rPr>
              <a:t>Учитель-логопед</a:t>
            </a:r>
            <a:endParaRPr lang="ru-RU" sz="1600" dirty="0">
              <a:latin typeface="Arial" charset="0"/>
              <a:cs typeface="Arial" charset="0"/>
            </a:endParaRPr>
          </a:p>
          <a:p>
            <a:pPr algn="ctr" eaLnBrk="0" hangingPunct="0">
              <a:defRPr/>
            </a:pPr>
            <a:r>
              <a:rPr lang="ru-RU" sz="2100" dirty="0">
                <a:latin typeface="Arial" charset="0"/>
                <a:cs typeface="Times New Roman" pitchFamily="18" charset="0"/>
              </a:rPr>
              <a:t>Индивидуальные </a:t>
            </a:r>
            <a:r>
              <a:rPr lang="ru-RU" sz="2100" dirty="0" smtClean="0">
                <a:latin typeface="Arial" charset="0"/>
                <a:cs typeface="Times New Roman" pitchFamily="18" charset="0"/>
              </a:rPr>
              <a:t>занятия, </a:t>
            </a:r>
            <a:r>
              <a:rPr lang="ru-RU" sz="2100" dirty="0" err="1" smtClean="0">
                <a:latin typeface="Arial" charset="0"/>
                <a:cs typeface="Times New Roman" pitchFamily="18" charset="0"/>
              </a:rPr>
              <a:t>подгруповые</a:t>
            </a: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10253" name="Прямоугольник 13"/>
          <p:cNvSpPr>
            <a:spLocks noChangeArrowheads="1"/>
          </p:cNvSpPr>
          <p:nvPr/>
        </p:nvSpPr>
        <p:spPr bwMode="auto">
          <a:xfrm>
            <a:off x="3239344" y="7411753"/>
            <a:ext cx="2880320" cy="1728119"/>
          </a:xfrm>
          <a:prstGeom prst="rect">
            <a:avLst/>
          </a:prstGeom>
          <a:gradFill rotWithShape="0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lIns="163284" tIns="81642" rIns="163284" bIns="81642" anchor="ctr"/>
          <a:lstStyle/>
          <a:p>
            <a:pPr algn="ctr">
              <a:defRPr/>
            </a:pPr>
            <a:r>
              <a:rPr lang="ru-RU" sz="2100" b="1" dirty="0">
                <a:latin typeface="Arial" charset="0"/>
                <a:cs typeface="Times New Roman" pitchFamily="18" charset="0"/>
              </a:rPr>
              <a:t>Педагог-психолог</a:t>
            </a:r>
            <a:endParaRPr lang="ru-RU" sz="1600" dirty="0">
              <a:latin typeface="Arial" charset="0"/>
              <a:cs typeface="Arial" charset="0"/>
            </a:endParaRPr>
          </a:p>
          <a:p>
            <a:pPr algn="ctr" eaLnBrk="0" hangingPunct="0">
              <a:defRPr/>
            </a:pPr>
            <a:r>
              <a:rPr lang="ru-RU" sz="2100" dirty="0">
                <a:latin typeface="Arial" charset="0"/>
                <a:cs typeface="Times New Roman" pitchFamily="18" charset="0"/>
              </a:rPr>
              <a:t>Подгрупповые и индивидуальные занятия</a:t>
            </a: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10254" name="Прямоугольник 14"/>
          <p:cNvSpPr>
            <a:spLocks noChangeArrowheads="1"/>
          </p:cNvSpPr>
          <p:nvPr/>
        </p:nvSpPr>
        <p:spPr bwMode="auto">
          <a:xfrm>
            <a:off x="14040544" y="7411753"/>
            <a:ext cx="3889128" cy="1728788"/>
          </a:xfrm>
          <a:prstGeom prst="rect">
            <a:avLst/>
          </a:prstGeom>
          <a:gradFill rotWithShape="0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lIns="163284" tIns="81642" rIns="163284" bIns="81642" anchor="ctr"/>
          <a:lstStyle/>
          <a:p>
            <a:pPr algn="ctr">
              <a:defRPr/>
            </a:pPr>
            <a:r>
              <a:rPr lang="ru-RU" sz="2100" b="1" dirty="0">
                <a:latin typeface="Arial" charset="0"/>
                <a:cs typeface="Times New Roman" pitchFamily="18" charset="0"/>
              </a:rPr>
              <a:t>Родители</a:t>
            </a:r>
            <a:endParaRPr lang="ru-RU" sz="1600" dirty="0">
              <a:latin typeface="Arial" charset="0"/>
              <a:cs typeface="Arial" charset="0"/>
            </a:endParaRPr>
          </a:p>
          <a:p>
            <a:pPr algn="just" eaLnBrk="0" hangingPunct="0">
              <a:defRPr/>
            </a:pPr>
            <a:r>
              <a:rPr lang="ru-RU" sz="2100" dirty="0">
                <a:latin typeface="Arial" charset="0"/>
                <a:cs typeface="Times New Roman" pitchFamily="18" charset="0"/>
              </a:rPr>
              <a:t>Опережающие мероприятия по теме будущей недели</a:t>
            </a:r>
            <a:endParaRPr lang="ru-RU" sz="1600" dirty="0">
              <a:latin typeface="Arial" charset="0"/>
              <a:cs typeface="Arial" charset="0"/>
            </a:endParaRPr>
          </a:p>
          <a:p>
            <a:pPr algn="just" eaLnBrk="0" hangingPunct="0">
              <a:defRPr/>
            </a:pPr>
            <a:r>
              <a:rPr lang="ru-RU" sz="2100" dirty="0">
                <a:latin typeface="Arial" charset="0"/>
                <a:cs typeface="Times New Roman" pitchFamily="18" charset="0"/>
              </a:rPr>
              <a:t>Совместная ОД</a:t>
            </a: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10255" name="Прямоугольник 15"/>
          <p:cNvSpPr>
            <a:spLocks noChangeArrowheads="1"/>
          </p:cNvSpPr>
          <p:nvPr/>
        </p:nvSpPr>
        <p:spPr bwMode="auto">
          <a:xfrm>
            <a:off x="6263680" y="7411753"/>
            <a:ext cx="3456384" cy="1728788"/>
          </a:xfrm>
          <a:prstGeom prst="rect">
            <a:avLst/>
          </a:prstGeom>
          <a:gradFill rotWithShape="0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lIns="163284" tIns="81642" rIns="163284" bIns="81642" anchor="ctr"/>
          <a:lstStyle/>
          <a:p>
            <a:pPr algn="ctr">
              <a:defRPr/>
            </a:pPr>
            <a:r>
              <a:rPr lang="ru-RU" sz="2100" b="1" dirty="0">
                <a:latin typeface="Arial" charset="0"/>
                <a:cs typeface="Times New Roman" pitchFamily="18" charset="0"/>
              </a:rPr>
              <a:t>Воспитатель</a:t>
            </a:r>
          </a:p>
          <a:p>
            <a:pPr algn="ctr" eaLnBrk="0" hangingPunct="0">
              <a:defRPr/>
            </a:pPr>
            <a:r>
              <a:rPr lang="ru-RU" sz="2100" dirty="0" smtClean="0">
                <a:latin typeface="Arial" charset="0"/>
                <a:cs typeface="Times New Roman" pitchFamily="18" charset="0"/>
              </a:rPr>
              <a:t>ОД</a:t>
            </a:r>
            <a:endParaRPr lang="ru-RU" sz="1600" dirty="0">
              <a:latin typeface="Arial" charset="0"/>
              <a:cs typeface="Arial" charset="0"/>
            </a:endParaRPr>
          </a:p>
          <a:p>
            <a:pPr algn="ctr" eaLnBrk="0" hangingPunct="0">
              <a:defRPr/>
            </a:pPr>
            <a:r>
              <a:rPr lang="ru-RU" sz="2100" dirty="0">
                <a:latin typeface="Arial" charset="0"/>
                <a:cs typeface="Times New Roman" pitchFamily="18" charset="0"/>
              </a:rPr>
              <a:t>Совместная ОД</a:t>
            </a:r>
            <a:endParaRPr lang="ru-RU" sz="1600" dirty="0">
              <a:latin typeface="Arial" charset="0"/>
              <a:cs typeface="Arial" charset="0"/>
            </a:endParaRPr>
          </a:p>
          <a:p>
            <a:pPr algn="ctr" eaLnBrk="0" hangingPunct="0">
              <a:defRPr/>
            </a:pPr>
            <a:r>
              <a:rPr lang="ru-RU" sz="2100" dirty="0">
                <a:latin typeface="Arial" charset="0"/>
                <a:cs typeface="Times New Roman" pitchFamily="18" charset="0"/>
              </a:rPr>
              <a:t>Самостоятельная ОД</a:t>
            </a:r>
            <a:endParaRPr lang="ru-RU" sz="1600" dirty="0">
              <a:latin typeface="Arial" charset="0"/>
              <a:cs typeface="Arial" charset="0"/>
            </a:endParaRPr>
          </a:p>
          <a:p>
            <a:pPr algn="ctr" eaLnBrk="0" hangingPunct="0">
              <a:defRPr/>
            </a:pPr>
            <a:r>
              <a:rPr lang="ru-RU" sz="2100" dirty="0">
                <a:latin typeface="Arial" charset="0"/>
                <a:cs typeface="Times New Roman" pitchFamily="18" charset="0"/>
              </a:rPr>
              <a:t>Режимные моменты</a:t>
            </a: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10256" name="Прямоугольник 16"/>
          <p:cNvSpPr>
            <a:spLocks noChangeArrowheads="1"/>
          </p:cNvSpPr>
          <p:nvPr/>
        </p:nvSpPr>
        <p:spPr bwMode="auto">
          <a:xfrm>
            <a:off x="6118226" y="9463088"/>
            <a:ext cx="4800600" cy="542925"/>
          </a:xfrm>
          <a:prstGeom prst="rect">
            <a:avLst/>
          </a:prstGeom>
          <a:gradFill rotWithShape="0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lIns="163284" tIns="81642" rIns="163284" bIns="81642" anchor="ctr"/>
          <a:lstStyle/>
          <a:p>
            <a:pPr algn="ctr">
              <a:defRPr/>
            </a:pPr>
            <a:endParaRPr lang="ru-RU" sz="3600" b="1"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ru-RU" sz="2900" b="1">
                <a:latin typeface="Arial" charset="0"/>
                <a:cs typeface="Times New Roman" pitchFamily="18" charset="0"/>
              </a:rPr>
              <a:t>МОНИТОРИНГ</a:t>
            </a:r>
            <a:endParaRPr lang="ru-RU" sz="2900">
              <a:latin typeface="Arial" charset="0"/>
              <a:cs typeface="Arial" charset="0"/>
            </a:endParaRPr>
          </a:p>
          <a:p>
            <a:pPr eaLnBrk="0" hangingPunct="0"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10257" name="Прямоугольник 18"/>
          <p:cNvSpPr>
            <a:spLocks noChangeArrowheads="1"/>
          </p:cNvSpPr>
          <p:nvPr/>
        </p:nvSpPr>
        <p:spPr bwMode="auto">
          <a:xfrm>
            <a:off x="0" y="3090863"/>
            <a:ext cx="2286000" cy="356473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6DDE8"/>
              </a:gs>
            </a:gsLst>
            <a:lin ang="5400000" scaled="1"/>
          </a:gradFill>
          <a:ln w="12700">
            <a:solidFill>
              <a:srgbClr val="92CDDC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lIns="163284" tIns="81642" rIns="163284" bIns="81642" anchor="ctr"/>
          <a:lstStyle/>
          <a:p>
            <a:pPr algn="ctr">
              <a:defRPr/>
            </a:pPr>
            <a:r>
              <a:rPr lang="ru-RU" sz="2100" b="1">
                <a:latin typeface="Arial" charset="0"/>
                <a:cs typeface="Times New Roman" pitchFamily="18" charset="0"/>
              </a:rPr>
              <a:t>Картотека игр и заданий</a:t>
            </a:r>
            <a:endParaRPr lang="ru-RU" sz="1600">
              <a:latin typeface="Arial" charset="0"/>
              <a:cs typeface="Arial" charset="0"/>
            </a:endParaRPr>
          </a:p>
          <a:p>
            <a:pPr algn="ctr" eaLnBrk="0" hangingPunct="0">
              <a:defRPr/>
            </a:pPr>
            <a:r>
              <a:rPr lang="ru-RU" sz="2100">
                <a:latin typeface="Arial" charset="0"/>
                <a:cs typeface="Times New Roman" pitchFamily="18" charset="0"/>
              </a:rPr>
              <a:t>Воспитатель, педагог-психолог, учитель-логопед</a:t>
            </a: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10258" name="Прямоугольник 19"/>
          <p:cNvSpPr>
            <a:spLocks noChangeArrowheads="1"/>
          </p:cNvSpPr>
          <p:nvPr/>
        </p:nvSpPr>
        <p:spPr bwMode="auto">
          <a:xfrm>
            <a:off x="15430500" y="3090863"/>
            <a:ext cx="2857500" cy="3779045"/>
          </a:xfrm>
          <a:prstGeom prst="rect">
            <a:avLst/>
          </a:prstGeom>
          <a:gradFill rotWithShape="0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lIns="163284" tIns="81642" rIns="163284" bIns="81642" anchor="ctr"/>
          <a:lstStyle/>
          <a:p>
            <a:pPr algn="ctr">
              <a:defRPr/>
            </a:pPr>
            <a:r>
              <a:rPr lang="ru-RU" sz="2100" b="1" dirty="0" smtClean="0">
                <a:latin typeface="Arial" charset="0"/>
                <a:cs typeface="Times New Roman" pitchFamily="18" charset="0"/>
              </a:rPr>
              <a:t>Мероприятия ДОУ</a:t>
            </a:r>
            <a:endParaRPr lang="ru-RU" sz="1600" dirty="0">
              <a:latin typeface="Arial" charset="0"/>
              <a:cs typeface="Arial" charset="0"/>
            </a:endParaRPr>
          </a:p>
          <a:p>
            <a:pPr algn="ctr" eaLnBrk="0" hangingPunct="0">
              <a:defRPr/>
            </a:pPr>
            <a:r>
              <a:rPr lang="ru-RU" sz="2100" dirty="0">
                <a:latin typeface="Arial" charset="0"/>
                <a:cs typeface="Times New Roman" pitchFamily="18" charset="0"/>
              </a:rPr>
              <a:t>Театрализация, выставки, изготовление атрибутов, утренники для детей с ОНР, общение между группами</a:t>
            </a: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10259" name="Прямая соединительная линия 20"/>
          <p:cNvSpPr>
            <a:spLocks noChangeShapeType="1"/>
          </p:cNvSpPr>
          <p:nvPr/>
        </p:nvSpPr>
        <p:spPr bwMode="auto">
          <a:xfrm>
            <a:off x="2952750" y="3307557"/>
            <a:ext cx="0" cy="345519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163284" tIns="81642" rIns="163284" bIns="81642"/>
          <a:lstStyle/>
          <a:p>
            <a:endParaRPr lang="ru-RU"/>
          </a:p>
        </p:txBody>
      </p:sp>
      <p:sp>
        <p:nvSpPr>
          <p:cNvPr id="10260" name="Прямая соединительная линия 21"/>
          <p:cNvSpPr>
            <a:spLocks noChangeShapeType="1"/>
          </p:cNvSpPr>
          <p:nvPr/>
        </p:nvSpPr>
        <p:spPr bwMode="auto">
          <a:xfrm>
            <a:off x="15049500" y="3414713"/>
            <a:ext cx="0" cy="3457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163284" tIns="81642" rIns="163284" bIns="81642"/>
          <a:lstStyle/>
          <a:p>
            <a:endParaRPr lang="ru-RU"/>
          </a:p>
        </p:txBody>
      </p:sp>
      <p:sp>
        <p:nvSpPr>
          <p:cNvPr id="10261" name="Прямая соединительная линия 22"/>
          <p:cNvSpPr>
            <a:spLocks noChangeShapeType="1"/>
          </p:cNvSpPr>
          <p:nvPr/>
        </p:nvSpPr>
        <p:spPr bwMode="auto">
          <a:xfrm>
            <a:off x="4391027" y="1038225"/>
            <a:ext cx="96964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163284" tIns="81642" rIns="163284" bIns="81642"/>
          <a:lstStyle/>
          <a:p>
            <a:endParaRPr lang="ru-RU"/>
          </a:p>
        </p:txBody>
      </p:sp>
      <p:sp>
        <p:nvSpPr>
          <p:cNvPr id="10262" name="Прямая соединительная линия 23"/>
          <p:cNvSpPr>
            <a:spLocks noChangeShapeType="1"/>
          </p:cNvSpPr>
          <p:nvPr/>
        </p:nvSpPr>
        <p:spPr bwMode="auto">
          <a:xfrm>
            <a:off x="9288017" y="715009"/>
            <a:ext cx="19050" cy="4429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163284" tIns="81642" rIns="163284" bIns="81642"/>
          <a:lstStyle/>
          <a:p>
            <a:endParaRPr lang="ru-RU"/>
          </a:p>
        </p:txBody>
      </p:sp>
      <p:cxnSp>
        <p:nvCxnSpPr>
          <p:cNvPr id="10263" name="Прямая со стрелкой 24"/>
          <p:cNvCxnSpPr>
            <a:cxnSpLocks noChangeShapeType="1"/>
          </p:cNvCxnSpPr>
          <p:nvPr/>
        </p:nvCxnSpPr>
        <p:spPr bwMode="auto">
          <a:xfrm rot="5400000">
            <a:off x="4183857" y="1245395"/>
            <a:ext cx="414338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10264" name="Прямая со стрелкой 25"/>
          <p:cNvCxnSpPr>
            <a:cxnSpLocks noChangeShapeType="1"/>
          </p:cNvCxnSpPr>
          <p:nvPr/>
        </p:nvCxnSpPr>
        <p:spPr bwMode="auto">
          <a:xfrm>
            <a:off x="11592272" y="2011152"/>
            <a:ext cx="144016" cy="21602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10265" name="Прямая со стрелкой 26"/>
          <p:cNvCxnSpPr>
            <a:cxnSpLocks noChangeShapeType="1"/>
          </p:cNvCxnSpPr>
          <p:nvPr/>
        </p:nvCxnSpPr>
        <p:spPr bwMode="auto">
          <a:xfrm rot="5400000">
            <a:off x="13832681" y="1245395"/>
            <a:ext cx="414338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10266" name="Прямая со стрелкой 29"/>
          <p:cNvCxnSpPr>
            <a:cxnSpLocks noChangeShapeType="1"/>
          </p:cNvCxnSpPr>
          <p:nvPr/>
        </p:nvCxnSpPr>
        <p:spPr bwMode="auto">
          <a:xfrm rot="5400000">
            <a:off x="9116566" y="1210494"/>
            <a:ext cx="3429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10267" name="Прямая со стрелкой 31"/>
          <p:cNvCxnSpPr>
            <a:cxnSpLocks noChangeShapeType="1"/>
          </p:cNvCxnSpPr>
          <p:nvPr/>
        </p:nvCxnSpPr>
        <p:spPr bwMode="auto">
          <a:xfrm>
            <a:off x="9864080" y="2983260"/>
            <a:ext cx="0" cy="32403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10268" name="Прямая со стрелкой 37"/>
          <p:cNvCxnSpPr>
            <a:cxnSpLocks noChangeShapeType="1"/>
          </p:cNvCxnSpPr>
          <p:nvPr/>
        </p:nvCxnSpPr>
        <p:spPr bwMode="auto">
          <a:xfrm>
            <a:off x="2952750" y="5900738"/>
            <a:ext cx="10668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10269" name="Прямая со стрелкой 42"/>
          <p:cNvCxnSpPr>
            <a:cxnSpLocks noChangeShapeType="1"/>
          </p:cNvCxnSpPr>
          <p:nvPr/>
        </p:nvCxnSpPr>
        <p:spPr bwMode="auto">
          <a:xfrm>
            <a:off x="13465176" y="6655594"/>
            <a:ext cx="16129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10270" name="Прямая со стрелкой 43"/>
          <p:cNvCxnSpPr>
            <a:cxnSpLocks noChangeShapeType="1"/>
          </p:cNvCxnSpPr>
          <p:nvPr/>
        </p:nvCxnSpPr>
        <p:spPr bwMode="auto">
          <a:xfrm flipV="1">
            <a:off x="13608051" y="5899585"/>
            <a:ext cx="1872654" cy="115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arrow" w="med" len="med"/>
            <a:tailEnd type="arrow" w="med" len="med"/>
          </a:ln>
        </p:spPr>
      </p:cxnSp>
      <p:sp>
        <p:nvSpPr>
          <p:cNvPr id="10271" name="Прямая соединительная линия 46"/>
          <p:cNvSpPr>
            <a:spLocks noChangeShapeType="1"/>
          </p:cNvSpPr>
          <p:nvPr/>
        </p:nvSpPr>
        <p:spPr bwMode="auto">
          <a:xfrm>
            <a:off x="1943200" y="7195730"/>
            <a:ext cx="1396955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163284" tIns="81642" rIns="163284" bIns="81642"/>
          <a:lstStyle/>
          <a:p>
            <a:endParaRPr lang="ru-RU"/>
          </a:p>
        </p:txBody>
      </p:sp>
      <p:cxnSp>
        <p:nvCxnSpPr>
          <p:cNvPr id="10273" name="Прямая со стрелкой 48"/>
          <p:cNvCxnSpPr>
            <a:cxnSpLocks noChangeShapeType="1"/>
          </p:cNvCxnSpPr>
          <p:nvPr/>
        </p:nvCxnSpPr>
        <p:spPr bwMode="auto">
          <a:xfrm>
            <a:off x="1367136" y="9247956"/>
            <a:ext cx="0" cy="54006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10274" name="Прямая со стрелкой 50"/>
          <p:cNvCxnSpPr>
            <a:cxnSpLocks noChangeShapeType="1"/>
          </p:cNvCxnSpPr>
          <p:nvPr/>
        </p:nvCxnSpPr>
        <p:spPr bwMode="auto">
          <a:xfrm rot="5400000">
            <a:off x="10210800" y="9260682"/>
            <a:ext cx="4572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arrow" w="med" len="med"/>
          </a:ln>
        </p:spPr>
      </p:cxnSp>
      <p:sp>
        <p:nvSpPr>
          <p:cNvPr id="10275" name="Прямая соединительная линия 51"/>
          <p:cNvSpPr>
            <a:spLocks noChangeShapeType="1"/>
          </p:cNvSpPr>
          <p:nvPr/>
        </p:nvSpPr>
        <p:spPr bwMode="auto">
          <a:xfrm>
            <a:off x="8855076" y="6872288"/>
            <a:ext cx="0" cy="3571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163284" tIns="81642" rIns="163284" bIns="81642"/>
          <a:lstStyle/>
          <a:p>
            <a:endParaRPr lang="ru-RU"/>
          </a:p>
        </p:txBody>
      </p:sp>
      <p:cxnSp>
        <p:nvCxnSpPr>
          <p:cNvPr id="10276" name="AutoShape 6"/>
          <p:cNvCxnSpPr>
            <a:cxnSpLocks noChangeShapeType="1"/>
          </p:cNvCxnSpPr>
          <p:nvPr/>
        </p:nvCxnSpPr>
        <p:spPr bwMode="auto">
          <a:xfrm flipH="1">
            <a:off x="2375248" y="2983260"/>
            <a:ext cx="7488832" cy="32403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0277" name="AutoShape 5"/>
          <p:cNvCxnSpPr>
            <a:cxnSpLocks noChangeShapeType="1"/>
          </p:cNvCxnSpPr>
          <p:nvPr/>
        </p:nvCxnSpPr>
        <p:spPr bwMode="auto">
          <a:xfrm>
            <a:off x="5400677" y="2226470"/>
            <a:ext cx="501650" cy="3429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0278" name="AutoShape 4"/>
          <p:cNvCxnSpPr>
            <a:cxnSpLocks noChangeShapeType="1"/>
            <a:stCxn id="10245" idx="2"/>
            <a:endCxn id="10246" idx="3"/>
          </p:cNvCxnSpPr>
          <p:nvPr/>
        </p:nvCxnSpPr>
        <p:spPr bwMode="auto">
          <a:xfrm flipH="1">
            <a:off x="12963823" y="2011635"/>
            <a:ext cx="3236070" cy="57987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0279" name="Rectangle 52"/>
          <p:cNvSpPr>
            <a:spLocks noChangeArrowheads="1"/>
          </p:cNvSpPr>
          <p:nvPr/>
        </p:nvSpPr>
        <p:spPr bwMode="auto">
          <a:xfrm>
            <a:off x="0" y="-1811613"/>
            <a:ext cx="329822" cy="441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63284" tIns="81642" rIns="163284" bIns="81642" anchor="ctr">
            <a:spAutoFit/>
          </a:bodyPr>
          <a:lstStyle/>
          <a:p>
            <a:endParaRPr lang="ru-RU" altLang="ru-RU">
              <a:latin typeface="Arial" pitchFamily="34" charset="0"/>
            </a:endParaRPr>
          </a:p>
        </p:txBody>
      </p:sp>
      <p:sp>
        <p:nvSpPr>
          <p:cNvPr id="10280" name="Rectangle 70"/>
          <p:cNvSpPr>
            <a:spLocks noChangeArrowheads="1"/>
          </p:cNvSpPr>
          <p:nvPr/>
        </p:nvSpPr>
        <p:spPr bwMode="auto">
          <a:xfrm>
            <a:off x="0" y="-1811613"/>
            <a:ext cx="742049" cy="441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63284" tIns="81642" rIns="163284" bIns="81642" anchor="ctr">
            <a:spAutoFit/>
          </a:bodyPr>
          <a:lstStyle/>
          <a:p>
            <a:pPr indent="408211"/>
            <a:endParaRPr lang="ru-RU" altLang="ru-RU">
              <a:latin typeface="Arial" pitchFamily="34" charset="0"/>
            </a:endParaRPr>
          </a:p>
        </p:txBody>
      </p:sp>
      <p:cxnSp>
        <p:nvCxnSpPr>
          <p:cNvPr id="10281" name="Прямая со стрелкой 42"/>
          <p:cNvCxnSpPr>
            <a:cxnSpLocks noChangeShapeType="1"/>
          </p:cNvCxnSpPr>
          <p:nvPr/>
        </p:nvCxnSpPr>
        <p:spPr bwMode="auto">
          <a:xfrm>
            <a:off x="13465176" y="6655594"/>
            <a:ext cx="16129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10282" name="Прямая со стрелкой 42"/>
          <p:cNvCxnSpPr>
            <a:cxnSpLocks noChangeShapeType="1"/>
          </p:cNvCxnSpPr>
          <p:nvPr/>
        </p:nvCxnSpPr>
        <p:spPr bwMode="auto">
          <a:xfrm>
            <a:off x="13465176" y="6655594"/>
            <a:ext cx="16129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10283" name="Прямая со стрелкой 35"/>
          <p:cNvCxnSpPr>
            <a:cxnSpLocks noChangeShapeType="1"/>
            <a:endCxn id="10248" idx="1"/>
          </p:cNvCxnSpPr>
          <p:nvPr/>
        </p:nvCxnSpPr>
        <p:spPr bwMode="auto">
          <a:xfrm flipV="1">
            <a:off x="2952750" y="4171950"/>
            <a:ext cx="574676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10284" name="Прямая со стрелкой 35"/>
          <p:cNvCxnSpPr>
            <a:cxnSpLocks noChangeShapeType="1"/>
          </p:cNvCxnSpPr>
          <p:nvPr/>
        </p:nvCxnSpPr>
        <p:spPr bwMode="auto">
          <a:xfrm>
            <a:off x="2232027" y="5036345"/>
            <a:ext cx="12001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10285" name="Прямая со стрелкой 35"/>
          <p:cNvCxnSpPr>
            <a:cxnSpLocks noChangeShapeType="1"/>
          </p:cNvCxnSpPr>
          <p:nvPr/>
        </p:nvCxnSpPr>
        <p:spPr bwMode="auto">
          <a:xfrm>
            <a:off x="2952751" y="6762750"/>
            <a:ext cx="12001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10286" name="Прямая со стрелкой 48"/>
          <p:cNvCxnSpPr>
            <a:cxnSpLocks noChangeShapeType="1"/>
          </p:cNvCxnSpPr>
          <p:nvPr/>
        </p:nvCxnSpPr>
        <p:spPr bwMode="auto">
          <a:xfrm>
            <a:off x="1943200" y="7195728"/>
            <a:ext cx="0" cy="21602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10287" name="Прямая со стрелкой 48"/>
          <p:cNvCxnSpPr>
            <a:cxnSpLocks noChangeShapeType="1"/>
          </p:cNvCxnSpPr>
          <p:nvPr/>
        </p:nvCxnSpPr>
        <p:spPr bwMode="auto">
          <a:xfrm>
            <a:off x="11592272" y="7195728"/>
            <a:ext cx="0" cy="32403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10288" name="Прямая со стрелкой 48"/>
          <p:cNvCxnSpPr>
            <a:cxnSpLocks noChangeShapeType="1"/>
          </p:cNvCxnSpPr>
          <p:nvPr/>
        </p:nvCxnSpPr>
        <p:spPr bwMode="auto">
          <a:xfrm>
            <a:off x="7991872" y="7195729"/>
            <a:ext cx="744" cy="32363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10289" name="Прямая со стрелкой 48"/>
          <p:cNvCxnSpPr>
            <a:cxnSpLocks noChangeShapeType="1"/>
          </p:cNvCxnSpPr>
          <p:nvPr/>
        </p:nvCxnSpPr>
        <p:spPr bwMode="auto">
          <a:xfrm rot="5400000">
            <a:off x="15705583" y="7294886"/>
            <a:ext cx="414338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10290" name="Прямая со стрелкой 35"/>
          <p:cNvCxnSpPr>
            <a:cxnSpLocks noChangeShapeType="1"/>
          </p:cNvCxnSpPr>
          <p:nvPr/>
        </p:nvCxnSpPr>
        <p:spPr bwMode="auto">
          <a:xfrm flipV="1">
            <a:off x="3000377" y="3321845"/>
            <a:ext cx="574674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10291" name="Прямая со стрелкой 43"/>
          <p:cNvCxnSpPr>
            <a:cxnSpLocks noChangeShapeType="1"/>
            <a:endCxn id="10258" idx="1"/>
          </p:cNvCxnSpPr>
          <p:nvPr/>
        </p:nvCxnSpPr>
        <p:spPr bwMode="auto">
          <a:xfrm flipV="1">
            <a:off x="14573251" y="4981576"/>
            <a:ext cx="857250" cy="142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arrow" w="med" len="med"/>
            <a:tailEnd type="arrow" w="med" len="med"/>
          </a:ln>
        </p:spPr>
      </p:cxnSp>
      <p:sp>
        <p:nvSpPr>
          <p:cNvPr id="52" name="Прямоугольник 2"/>
          <p:cNvSpPr>
            <a:spLocks noChangeArrowheads="1"/>
          </p:cNvSpPr>
          <p:nvPr/>
        </p:nvSpPr>
        <p:spPr bwMode="auto">
          <a:xfrm>
            <a:off x="4535488" y="1363080"/>
            <a:ext cx="5760640" cy="75571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6DDE8"/>
              </a:gs>
            </a:gsLst>
            <a:lin ang="5400000" scaled="1"/>
          </a:gradFill>
          <a:ln w="12700">
            <a:solidFill>
              <a:srgbClr val="92CDDC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lIns="163284" tIns="81642" rIns="163284" bIns="81642" anchor="ctr"/>
          <a:lstStyle/>
          <a:p>
            <a:pPr algn="ctr">
              <a:defRPr/>
            </a:pPr>
            <a:endParaRPr lang="ru-RU" sz="2100" b="1" dirty="0"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ru-RU" sz="2100" b="1" dirty="0" smtClean="0">
                <a:latin typeface="Arial" charset="0"/>
                <a:cs typeface="Times New Roman" pitchFamily="18" charset="0"/>
              </a:rPr>
              <a:t>Инструктор </a:t>
            </a:r>
            <a:r>
              <a:rPr lang="ru-RU" sz="2100" b="1" dirty="0">
                <a:latin typeface="Arial" charset="0"/>
                <a:cs typeface="Times New Roman" pitchFamily="18" charset="0"/>
              </a:rPr>
              <a:t>ФИЗО и </a:t>
            </a:r>
            <a:r>
              <a:rPr lang="ru-RU" sz="2100" b="1" dirty="0" smtClean="0">
                <a:latin typeface="Arial" charset="0"/>
                <a:cs typeface="Times New Roman" pitchFamily="18" charset="0"/>
              </a:rPr>
              <a:t>муз. </a:t>
            </a:r>
            <a:r>
              <a:rPr lang="ru-RU" sz="2100" b="1" dirty="0">
                <a:latin typeface="Arial" charset="0"/>
                <a:cs typeface="Times New Roman" pitchFamily="18" charset="0"/>
              </a:rPr>
              <a:t>руководитель</a:t>
            </a:r>
          </a:p>
          <a:p>
            <a:pPr algn="ctr">
              <a:defRPr/>
            </a:pPr>
            <a:r>
              <a:rPr lang="ru-RU" sz="2100" dirty="0">
                <a:latin typeface="Arial" charset="0"/>
                <a:cs typeface="Times New Roman" pitchFamily="18" charset="0"/>
              </a:rPr>
              <a:t>Мониторинг, наблюдение</a:t>
            </a:r>
            <a:endParaRPr lang="ru-RU" sz="1600" dirty="0">
              <a:latin typeface="Arial" charset="0"/>
              <a:cs typeface="Arial" charset="0"/>
            </a:endParaRPr>
          </a:p>
          <a:p>
            <a:pPr eaLnBrk="0" hangingPunct="0">
              <a:defRPr/>
            </a:pPr>
            <a:endParaRPr lang="ru-RU" dirty="0">
              <a:latin typeface="Arial" charset="0"/>
              <a:cs typeface="Arial" charset="0"/>
            </a:endParaRPr>
          </a:p>
        </p:txBody>
      </p:sp>
      <p:cxnSp>
        <p:nvCxnSpPr>
          <p:cNvPr id="55" name="Прямая со стрелкой 48"/>
          <p:cNvCxnSpPr>
            <a:cxnSpLocks noChangeShapeType="1"/>
            <a:endCxn id="10253" idx="0"/>
          </p:cNvCxnSpPr>
          <p:nvPr/>
        </p:nvCxnSpPr>
        <p:spPr bwMode="auto">
          <a:xfrm>
            <a:off x="4679504" y="7195728"/>
            <a:ext cx="0" cy="21602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arrow" w="med" len="med"/>
          </a:ln>
        </p:spPr>
      </p:cxnSp>
      <p:sp>
        <p:nvSpPr>
          <p:cNvPr id="57" name="Прямоугольник 15"/>
          <p:cNvSpPr>
            <a:spLocks noChangeArrowheads="1"/>
          </p:cNvSpPr>
          <p:nvPr/>
        </p:nvSpPr>
        <p:spPr bwMode="auto">
          <a:xfrm>
            <a:off x="10152112" y="7519765"/>
            <a:ext cx="3456384" cy="1728788"/>
          </a:xfrm>
          <a:prstGeom prst="rect">
            <a:avLst/>
          </a:prstGeom>
          <a:gradFill rotWithShape="0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lIns="163284" tIns="81642" rIns="163284" bIns="81642" anchor="ctr"/>
          <a:lstStyle/>
          <a:p>
            <a:pPr algn="ctr">
              <a:defRPr/>
            </a:pPr>
            <a:r>
              <a:rPr lang="ru-RU" sz="2100" b="1" dirty="0">
                <a:latin typeface="Arial" charset="0"/>
                <a:cs typeface="Times New Roman" pitchFamily="18" charset="0"/>
              </a:rPr>
              <a:t>Инструктор ФИЗО</a:t>
            </a:r>
          </a:p>
          <a:p>
            <a:pPr algn="ctr">
              <a:defRPr/>
            </a:pPr>
            <a:r>
              <a:rPr lang="ru-RU" sz="2100" b="1" dirty="0">
                <a:latin typeface="Arial" charset="0"/>
                <a:cs typeface="Times New Roman" pitchFamily="18" charset="0"/>
              </a:rPr>
              <a:t>Музыкальный руководитель</a:t>
            </a:r>
          </a:p>
          <a:p>
            <a:pPr algn="ctr" eaLnBrk="0" hangingPunct="0">
              <a:defRPr/>
            </a:pPr>
            <a:r>
              <a:rPr lang="ru-RU" sz="2100" dirty="0">
                <a:latin typeface="Arial" charset="0"/>
                <a:cs typeface="Times New Roman" pitchFamily="18" charset="0"/>
              </a:rPr>
              <a:t>ОД</a:t>
            </a:r>
            <a:endParaRPr lang="ru-RU" sz="1600" dirty="0">
              <a:latin typeface="Arial" charset="0"/>
              <a:cs typeface="Arial" charset="0"/>
            </a:endParaRPr>
          </a:p>
          <a:p>
            <a:pPr algn="ctr" eaLnBrk="0" hangingPunct="0">
              <a:defRPr/>
            </a:pPr>
            <a:r>
              <a:rPr lang="ru-RU" sz="2100" dirty="0">
                <a:latin typeface="Arial" charset="0"/>
                <a:cs typeface="Times New Roman" pitchFamily="18" charset="0"/>
              </a:rPr>
              <a:t>Совместная ОД</a:t>
            </a:r>
            <a:endParaRPr lang="ru-RU" sz="1600" dirty="0">
              <a:latin typeface="Arial" charset="0"/>
              <a:cs typeface="Arial" charset="0"/>
            </a:endParaRPr>
          </a:p>
          <a:p>
            <a:pPr algn="ctr" eaLnBrk="0" hangingPunct="0">
              <a:defRPr/>
            </a:pPr>
            <a:r>
              <a:rPr lang="ru-RU" sz="2100" dirty="0">
                <a:latin typeface="Arial" charset="0"/>
                <a:cs typeface="Times New Roman" pitchFamily="18" charset="0"/>
              </a:rPr>
              <a:t>Режимные моменты</a:t>
            </a: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61" name="Прямая соединительная линия 22"/>
          <p:cNvSpPr>
            <a:spLocks noChangeShapeType="1"/>
          </p:cNvSpPr>
          <p:nvPr/>
        </p:nvSpPr>
        <p:spPr bwMode="auto">
          <a:xfrm>
            <a:off x="1367136" y="9788016"/>
            <a:ext cx="475252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163284" tIns="81642" rIns="163284" bIns="81642"/>
          <a:lstStyle/>
          <a:p>
            <a:endParaRPr lang="ru-RU"/>
          </a:p>
        </p:txBody>
      </p:sp>
      <p:cxnSp>
        <p:nvCxnSpPr>
          <p:cNvPr id="62" name="Прямая со стрелкой 48"/>
          <p:cNvCxnSpPr>
            <a:cxnSpLocks noChangeShapeType="1"/>
          </p:cNvCxnSpPr>
          <p:nvPr/>
        </p:nvCxnSpPr>
        <p:spPr bwMode="auto">
          <a:xfrm>
            <a:off x="6695728" y="9139944"/>
            <a:ext cx="0" cy="32403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64" name="Прямая со стрелкой 48"/>
          <p:cNvCxnSpPr>
            <a:cxnSpLocks noChangeShapeType="1"/>
          </p:cNvCxnSpPr>
          <p:nvPr/>
        </p:nvCxnSpPr>
        <p:spPr bwMode="auto">
          <a:xfrm>
            <a:off x="4679504" y="9247956"/>
            <a:ext cx="0" cy="54006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82" name="AutoShape 5"/>
          <p:cNvCxnSpPr>
            <a:cxnSpLocks noChangeShapeType="1"/>
          </p:cNvCxnSpPr>
          <p:nvPr/>
        </p:nvCxnSpPr>
        <p:spPr bwMode="auto">
          <a:xfrm>
            <a:off x="2231232" y="2227176"/>
            <a:ext cx="3744416" cy="64807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85" name="Прямая со стрелкой 43"/>
          <p:cNvCxnSpPr>
            <a:cxnSpLocks noChangeShapeType="1"/>
          </p:cNvCxnSpPr>
          <p:nvPr/>
        </p:nvCxnSpPr>
        <p:spPr bwMode="auto">
          <a:xfrm flipV="1">
            <a:off x="14328576" y="3523320"/>
            <a:ext cx="720080" cy="1428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arrow" w="med" len="med"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411172358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9588" cy="1029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6190" y="2328530"/>
            <a:ext cx="4646410" cy="6015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76048" y="1795128"/>
            <a:ext cx="7333556" cy="4415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6" cstate="print"/>
          <a:srcRect l="14176" t="15960" r="50387" b="6761"/>
          <a:stretch/>
        </p:blipFill>
        <p:spPr bwMode="auto">
          <a:xfrm>
            <a:off x="5687619" y="3795188"/>
            <a:ext cx="4860538" cy="614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1"/>
            <a:ext cx="12734925" cy="388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76684" y="8763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chemeClr val="bg1"/>
                </a:solidFill>
              </a:rPr>
              <a:t>Документация</a:t>
            </a:r>
            <a:endParaRPr lang="ru-RU" sz="36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1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9588" cy="1029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943" y="1638300"/>
            <a:ext cx="14076125" cy="750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54663" y="0"/>
            <a:ext cx="12734925" cy="388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446678" y="621248"/>
            <a:ext cx="35818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chemeClr val="bg1"/>
                </a:solidFill>
              </a:rPr>
              <a:t>Планирование педагогов</a:t>
            </a:r>
            <a:endParaRPr lang="ru-RU" sz="4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22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6160</TotalTime>
  <Words>1101</Words>
  <Application>Microsoft Office PowerPoint</Application>
  <PresentationFormat>Произвольный</PresentationFormat>
  <Paragraphs>182</Paragraphs>
  <Slides>14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      Актуальность применения дифференцированного подхода в группах общеразвивающей направленности с детьми с ТНР.           Система дифференцированного подхода в работе с детьми с ТНР в условиях групп общеразвивающей направленности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Фиолетовый и Зеленый Анимированный Абстрактный Узор Групповой Проект Презентация на Тему Образования</dc:title>
  <dc:creator>Ирина Клящина</dc:creator>
  <cp:keywords>DAEsn3iEA10,BAEsnmL5hWU</cp:keywords>
  <cp:lastModifiedBy>ДОУ 138</cp:lastModifiedBy>
  <cp:revision>51</cp:revision>
  <cp:lastPrinted>2022-10-28T08:47:27Z</cp:lastPrinted>
  <dcterms:created xsi:type="dcterms:W3CDTF">2021-11-08T19:02:52Z</dcterms:created>
  <dcterms:modified xsi:type="dcterms:W3CDTF">2023-03-31T05:17:15Z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2021-10-20T00:00:00Z</vt:filetime>
  </property>
  <property fmtid="{D5CDD505-2E9C-101B-9397-08002B2CF9AE}" pid="3" name="Creator">
    <vt:lpwstr>Canva</vt:lpwstr>
  </property>
  <property fmtid="{D5CDD505-2E9C-101B-9397-08002B2CF9AE}" pid="4" name="LastSaved">
    <vt:filetime>2021-11-08T00:00:00Z</vt:filetime>
  </property>
</Properties>
</file>